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1"/>
  </p:notesMasterIdLst>
  <p:sldIdLst>
    <p:sldId id="256" r:id="rId2"/>
    <p:sldId id="259" r:id="rId3"/>
    <p:sldId id="258" r:id="rId4"/>
    <p:sldId id="261" r:id="rId5"/>
    <p:sldId id="554" r:id="rId6"/>
    <p:sldId id="260" r:id="rId7"/>
    <p:sldId id="262" r:id="rId8"/>
    <p:sldId id="555" r:id="rId9"/>
    <p:sldId id="263" r:id="rId10"/>
    <p:sldId id="264" r:id="rId11"/>
    <p:sldId id="531" r:id="rId12"/>
    <p:sldId id="532" r:id="rId13"/>
    <p:sldId id="556" r:id="rId14"/>
    <p:sldId id="557" r:id="rId15"/>
    <p:sldId id="558" r:id="rId16"/>
    <p:sldId id="559" r:id="rId17"/>
    <p:sldId id="560" r:id="rId18"/>
    <p:sldId id="561" r:id="rId19"/>
    <p:sldId id="573" r:id="rId20"/>
    <p:sldId id="574" r:id="rId21"/>
    <p:sldId id="578" r:id="rId22"/>
    <p:sldId id="550" r:id="rId23"/>
    <p:sldId id="551" r:id="rId24"/>
    <p:sldId id="552" r:id="rId25"/>
    <p:sldId id="572" r:id="rId26"/>
    <p:sldId id="576" r:id="rId27"/>
    <p:sldId id="562" r:id="rId28"/>
    <p:sldId id="569" r:id="rId29"/>
    <p:sldId id="570" r:id="rId30"/>
    <p:sldId id="575" r:id="rId31"/>
    <p:sldId id="564" r:id="rId32"/>
    <p:sldId id="553" r:id="rId33"/>
    <p:sldId id="427" r:id="rId34"/>
    <p:sldId id="428" r:id="rId35"/>
    <p:sldId id="566" r:id="rId36"/>
    <p:sldId id="571" r:id="rId37"/>
    <p:sldId id="567" r:id="rId38"/>
    <p:sldId id="568" r:id="rId39"/>
    <p:sldId id="577"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54743" autoAdjust="0"/>
  </p:normalViewPr>
  <p:slideViewPr>
    <p:cSldViewPr snapToGrid="0">
      <p:cViewPr varScale="1">
        <p:scale>
          <a:sx n="75" d="100"/>
          <a:sy n="75" d="100"/>
        </p:scale>
        <p:origin x="252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a:t>
            </a:r>
            <a:r>
              <a:rPr lang="en-US" sz="1200" kern="1200">
                <a:solidFill>
                  <a:schemeClr val="tx1"/>
                </a:solidFill>
                <a:effectLst/>
                <a:latin typeface="+mn-lt"/>
                <a:ea typeface="+mn-ea"/>
                <a:cs typeface="+mn-cs"/>
              </a:rPr>
              <a:t>FHWA-SA-19-034  </a:t>
            </a:r>
            <a:endParaRPr lang="en-US"/>
          </a:p>
          <a:p>
            <a:endParaRPr lang="en-US"/>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36707346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0AE0137-2B5C-41C0-8F50-A837F5749768}"/>
              </a:ext>
            </a:extLst>
          </p:cNvPr>
          <p:cNvSpPr>
            <a:spLocks noGrp="1" noRot="1" noChangeAspect="1" noTextEdit="1"/>
          </p:cNvSpPr>
          <p:nvPr>
            <p:ph type="sldImg"/>
          </p:nvPr>
        </p:nvSpPr>
        <p:spPr>
          <a:ln/>
        </p:spPr>
      </p:sp>
      <p:sp>
        <p:nvSpPr>
          <p:cNvPr id="86019" name="Notes Placeholder 2">
            <a:extLst>
              <a:ext uri="{FF2B5EF4-FFF2-40B4-BE49-F238E27FC236}">
                <a16:creationId xmlns:a16="http://schemas.microsoft.com/office/drawing/2014/main" id="{309514F8-2533-42B7-A230-DBDF6C24BBD9}"/>
              </a:ext>
            </a:extLst>
          </p:cNvPr>
          <p:cNvSpPr>
            <a:spLocks noGrp="1"/>
          </p:cNvSpPr>
          <p:nvPr>
            <p:ph type="body" idx="1"/>
          </p:nvPr>
        </p:nvSpPr>
        <p:spPr>
          <a:ln/>
        </p:spPr>
        <p:txBody>
          <a:bodyPr/>
          <a:lstStyle/>
          <a:p>
            <a:pPr marL="228600" indent="-228600" eaLnBrk="1" hangingPunct="1">
              <a:spcBef>
                <a:spcPts val="200"/>
              </a:spcBef>
              <a:defRPr/>
            </a:pPr>
            <a:r>
              <a:rPr lang="en-US" sz="1000" b="1" dirty="0"/>
              <a:t>Notes</a:t>
            </a:r>
            <a:r>
              <a:rPr lang="en-US" sz="1000" dirty="0"/>
              <a:t>: </a:t>
            </a:r>
            <a:r>
              <a:rPr lang="en-US" altLang="en-US" sz="1000" dirty="0">
                <a:latin typeface="Arial" pitchFamily="34" charset="0"/>
              </a:rPr>
              <a:t>Local SRTS programs may also help by:</a:t>
            </a:r>
          </a:p>
          <a:p>
            <a:pPr marL="228600" indent="-228600" eaLnBrk="1" hangingPunct="1">
              <a:spcBef>
                <a:spcPts val="200"/>
              </a:spcBef>
              <a:buFontTx/>
              <a:buChar char="•"/>
              <a:defRPr/>
            </a:pPr>
            <a:r>
              <a:rPr lang="en-US" altLang="en-US" sz="1000" dirty="0">
                <a:latin typeface="Arial" pitchFamily="34" charset="0"/>
              </a:rPr>
              <a:t>Saving money for schools by reducing the need for hazard busing (Hazard busing is when bus service is provided for children who live close to school because the routes are not safe for walking).*</a:t>
            </a:r>
          </a:p>
          <a:p>
            <a:pPr marL="228600" indent="-228600" eaLnBrk="1" hangingPunct="1">
              <a:spcBef>
                <a:spcPts val="200"/>
              </a:spcBef>
              <a:buFontTx/>
              <a:buChar char="•"/>
              <a:defRPr/>
            </a:pPr>
            <a:r>
              <a:rPr lang="en-US" altLang="en-US" sz="1000" dirty="0">
                <a:latin typeface="Arial" pitchFamily="34" charset="0"/>
              </a:rPr>
              <a:t>Teaching students fundamental safety skills and remind drivers to watch out for children.</a:t>
            </a:r>
          </a:p>
          <a:p>
            <a:pPr marL="228600" indent="-228600" eaLnBrk="1" hangingPunct="1">
              <a:spcBef>
                <a:spcPts val="200"/>
              </a:spcBef>
              <a:buFontTx/>
              <a:buChar char="•"/>
              <a:defRPr/>
            </a:pPr>
            <a:r>
              <a:rPr lang="en-US" altLang="en-US" sz="1000" dirty="0">
                <a:latin typeface="Arial" pitchFamily="34" charset="0"/>
              </a:rPr>
              <a:t>Funding construction projects that benefit local economies.</a:t>
            </a:r>
          </a:p>
          <a:p>
            <a:pPr marL="228600" indent="-228600" eaLnBrk="1" hangingPunct="1">
              <a:spcBef>
                <a:spcPts val="200"/>
              </a:spcBef>
              <a:buFontTx/>
              <a:buChar char="•"/>
              <a:defRPr/>
            </a:pPr>
            <a:r>
              <a:rPr lang="en-US" altLang="en-US" sz="1000" dirty="0">
                <a:latin typeface="Arial" pitchFamily="34" charset="0"/>
              </a:rPr>
              <a:t>Giving parents and children the chance to walk and bicycle together – strengthening family bonds.</a:t>
            </a:r>
          </a:p>
          <a:p>
            <a:pPr marL="228600" indent="-228600" eaLnBrk="1" hangingPunct="1">
              <a:spcBef>
                <a:spcPts val="200"/>
              </a:spcBef>
              <a:buFontTx/>
              <a:buChar char="•"/>
              <a:defRPr/>
            </a:pPr>
            <a:r>
              <a:rPr lang="en-US" altLang="en-US" sz="1000" dirty="0">
                <a:latin typeface="Arial" pitchFamily="34" charset="0"/>
              </a:rPr>
              <a:t>Or, for older children, increasing their sense of freedom and building a sense of responsibility.</a:t>
            </a:r>
          </a:p>
          <a:p>
            <a:pPr marL="228600" indent="-228600" eaLnBrk="1" hangingPunct="1">
              <a:spcBef>
                <a:spcPts val="200"/>
              </a:spcBef>
              <a:buFontTx/>
              <a:buChar char="•"/>
              <a:defRPr/>
            </a:pPr>
            <a:r>
              <a:rPr lang="en-US" altLang="en-US" sz="1000" dirty="0">
                <a:latin typeface="Arial" pitchFamily="34" charset="0"/>
              </a:rPr>
              <a:t>And finally, SRTS programs can increase options for how all people get around their communities.</a:t>
            </a:r>
          </a:p>
          <a:p>
            <a:pPr eaLnBrk="1" hangingPunct="1">
              <a:spcBef>
                <a:spcPts val="200"/>
              </a:spcBef>
              <a:defRPr/>
            </a:pPr>
            <a:r>
              <a:rPr lang="en-US" sz="1000" dirty="0"/>
              <a:t>* </a:t>
            </a:r>
            <a:r>
              <a:rPr lang="en-US" sz="1000" dirty="0">
                <a:latin typeface="Arial" pitchFamily="34" charset="0"/>
              </a:rPr>
              <a:t>As an example of the costs of hazard busing: </a:t>
            </a:r>
            <a:r>
              <a:rPr lang="en-US" sz="1000" dirty="0"/>
              <a:t>In the State of Illinois, a study revealed that in 2006 the cost to bus students who lived within 1.5 miles of their schools but had to be bused due to hazards totaled almost $70 million, and the cost had been trending upward since 2000. [Center for Neighborhood Technology. (2007, January). </a:t>
            </a:r>
            <a:r>
              <a:rPr lang="en-US" sz="1000" i="1" dirty="0"/>
              <a:t>School safety busing: Serious safety hazards in Cook County,1980-2006]</a:t>
            </a:r>
            <a:r>
              <a:rPr lang="en-US" sz="10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Source</a:t>
            </a:r>
            <a:r>
              <a:rPr lang="en-US" sz="1000" dirty="0"/>
              <a:t>: Adapted from slides developed by the National Center for Safe Routes to School (2016)</a:t>
            </a:r>
          </a:p>
        </p:txBody>
      </p:sp>
      <p:sp>
        <p:nvSpPr>
          <p:cNvPr id="34820" name="Slide Number Placeholder 3">
            <a:extLst>
              <a:ext uri="{FF2B5EF4-FFF2-40B4-BE49-F238E27FC236}">
                <a16:creationId xmlns:a16="http://schemas.microsoft.com/office/drawing/2014/main" id="{CF78C25A-A8DF-463B-A342-4CC6B4C3FC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spcBef>
                <a:spcPct val="30000"/>
              </a:spcBef>
              <a:defRPr sz="1100">
                <a:solidFill>
                  <a:schemeClr val="tx1"/>
                </a:solidFill>
                <a:latin typeface="Arial" panose="020B0604020202020204" pitchFamily="34" charset="0"/>
              </a:defRPr>
            </a:lvl1pPr>
            <a:lvl2pPr marL="742950" indent="-285750" defTabSz="933450">
              <a:spcBef>
                <a:spcPct val="30000"/>
              </a:spcBef>
              <a:defRPr sz="1200">
                <a:solidFill>
                  <a:schemeClr val="tx1"/>
                </a:solidFill>
                <a:latin typeface="Arial" panose="020B0604020202020204" pitchFamily="34" charset="0"/>
              </a:defRPr>
            </a:lvl2pPr>
            <a:lvl3pPr marL="1143000" indent="-228600" defTabSz="933450">
              <a:spcBef>
                <a:spcPct val="30000"/>
              </a:spcBef>
              <a:defRPr sz="1200">
                <a:solidFill>
                  <a:schemeClr val="tx1"/>
                </a:solidFill>
                <a:latin typeface="Arial" panose="020B0604020202020204" pitchFamily="34" charset="0"/>
              </a:defRPr>
            </a:lvl3pPr>
            <a:lvl4pPr marL="1600200" indent="-228600" defTabSz="933450">
              <a:spcBef>
                <a:spcPct val="30000"/>
              </a:spcBef>
              <a:defRPr sz="1200">
                <a:solidFill>
                  <a:schemeClr val="tx1"/>
                </a:solidFill>
                <a:latin typeface="Arial" panose="020B0604020202020204" pitchFamily="34" charset="0"/>
              </a:defRPr>
            </a:lvl4pPr>
            <a:lvl5pPr marL="2057400" indent="-228600" defTabSz="93345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E9B801E-B52A-43F2-ACB9-A376FCCF58C9}" type="slidenum">
              <a:rPr lang="en-US" altLang="en-US" smtClean="0">
                <a:solidFill>
                  <a:srgbClr val="000000"/>
                </a:solidFill>
              </a:rPr>
              <a:pPr>
                <a:spcBef>
                  <a:spcPct val="0"/>
                </a:spcBef>
              </a:pPr>
              <a:t>12</a:t>
            </a:fld>
            <a:endParaRPr lang="en-US"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Planning successful Safe Routes to School (SRTS) education activities require considering how children and adults learn best. Children benefit from a combination of educational methods such as group activities, hands-on skill building, and discussion. </a:t>
            </a:r>
            <a:r>
              <a:rPr lang="en-US" dirty="0"/>
              <a:t>Incorporate safety training into SRTS</a:t>
            </a:r>
            <a:r>
              <a:rPr lang="en-US" baseline="0" dirty="0"/>
              <a:t> programs (this includes both classroom and in-the-field instruction). Young students may need instruction on safe street-crossing behaviors, traffic laws, etc. Older students may be taught bicycling techniques and safety. Educational efforts should extend to family and community members. Increasing awareness of school routes, traffic laws, and driver safety can lead to increased road safety.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Center for Safe Routes to School, </a:t>
            </a:r>
            <a:r>
              <a:rPr lang="en-US" i="1" dirty="0"/>
              <a:t>SRTS Guide: Education</a:t>
            </a:r>
            <a:r>
              <a:rPr lang="en-US" dirty="0"/>
              <a:t>. Available: http://guide.saferoutesinfo.org/education/index.cfm [Accessed May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Safe Routes Partnership, “</a:t>
            </a:r>
            <a:r>
              <a:rPr lang="en-US" sz="1200" b="0" i="0" kern="1200" dirty="0">
                <a:solidFill>
                  <a:schemeClr val="tx1"/>
                </a:solidFill>
                <a:effectLst/>
                <a:latin typeface="+mn-lt"/>
                <a:ea typeface="+mn-ea"/>
                <a:cs typeface="+mn-cs"/>
              </a:rPr>
              <a:t>The 6 E’s of Safe Routes to School</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Available: https://www.saferoutespartnership.org/safe-routes-school/101/6-Es [Accessed May 2019]</a:t>
            </a: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2605811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Programming</a:t>
            </a:r>
            <a:r>
              <a:rPr lang="en-US" baseline="0" dirty="0"/>
              <a:t> and community outreach generates support for SRTS programs and policies that support walking and bicycling. Special events are an effective way to introduce new students, families, and community members to walking and bicycling. </a:t>
            </a:r>
            <a:endParaRPr lang="en-US" b="0" dirty="0"/>
          </a:p>
          <a:p>
            <a:r>
              <a:rPr lang="en-US" b="1" dirty="0"/>
              <a:t>Notes</a:t>
            </a:r>
            <a:r>
              <a:rPr lang="en-US" dirty="0"/>
              <a:t>: In addition to Walk and Bike to School Day, other examples include walking groups and bike trains. For schools that do not have supportive infrastructure, walking or biking </a:t>
            </a:r>
            <a:r>
              <a:rPr lang="en-US" i="1" dirty="0"/>
              <a:t>at</a:t>
            </a:r>
            <a:r>
              <a:rPr lang="en-US" dirty="0"/>
              <a:t> school activities is an option.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Safe Routes Partnership, “</a:t>
            </a:r>
            <a:r>
              <a:rPr lang="en-US" sz="1200" b="0" i="0" kern="1200" dirty="0">
                <a:solidFill>
                  <a:schemeClr val="tx1"/>
                </a:solidFill>
                <a:effectLst/>
                <a:latin typeface="+mn-lt"/>
                <a:ea typeface="+mn-ea"/>
                <a:cs typeface="+mn-cs"/>
              </a:rPr>
              <a:t>The 6 E’s of Safe Routes to School</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Available: https://www.saferoutespartnership.org/safe-routes-school/101/6-Es [Accessed May 2019]</a:t>
            </a: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1266740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Engineering strategies are best used in conjunction with education, encouragement and enforcement activities. Strategies focus on the area around the school, along the school route, street crossings, and slowing down traffic.</a:t>
            </a:r>
            <a:endParaRPr lang="en-US" b="0" dirty="0"/>
          </a:p>
          <a:p>
            <a:r>
              <a:rPr lang="en-US" b="1" dirty="0"/>
              <a:t>Notes</a:t>
            </a:r>
            <a:r>
              <a:rPr lang="en-US" dirty="0"/>
              <a:t>: The next section on school zone design covers some engineering strategies.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Designing for Walking and Bicycling, Strategies for Safer Speeds, Accessibility and ADA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Center for Safe Routes to School, </a:t>
            </a:r>
            <a:r>
              <a:rPr lang="en-US" i="1" dirty="0"/>
              <a:t>SRTS Guide, Engineering</a:t>
            </a:r>
            <a:r>
              <a:rPr lang="en-US" dirty="0"/>
              <a:t>. Available: http://guide.saferoutesinfo.org/engineering/index.cfm [Accessed May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887152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Enforcement of both driver and pedestrian traffic rules will ensure that safe practices are followed. Providing</a:t>
            </a:r>
            <a:r>
              <a:rPr lang="en-US" baseline="0" dirty="0"/>
              <a:t> additional enforcement at road crossings is an important component of ensuring safety for students.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Safe Routes Partnership, “</a:t>
            </a:r>
            <a:r>
              <a:rPr lang="en-US" sz="1200" b="0" i="0" kern="1200" dirty="0">
                <a:solidFill>
                  <a:schemeClr val="tx1"/>
                </a:solidFill>
                <a:effectLst/>
                <a:latin typeface="+mn-lt"/>
                <a:ea typeface="+mn-ea"/>
                <a:cs typeface="+mn-cs"/>
              </a:rPr>
              <a:t>The 6 E’s of Safe Routes to School</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Available: https://www.saferoutespartnership.org/safe-routes-school/101/6-Es [Accessed May 2019]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849798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Evaluation is key to establishing which initiatives and improvements have resulted in more kids walking/biking to school.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Surveys of parents help provide insight into their rationale for choosing whether to drive their student or allow them to walk/bike and can give program directors a better understanding of what improvements</a:t>
            </a:r>
            <a:r>
              <a:rPr lang="en-US" baseline="0" dirty="0"/>
              <a:t> might affect parent’s decision making.</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Safe Routes Partnership, “</a:t>
            </a:r>
            <a:r>
              <a:rPr lang="en-US" sz="1200" b="0" i="0" kern="1200" dirty="0">
                <a:solidFill>
                  <a:schemeClr val="tx1"/>
                </a:solidFill>
                <a:effectLst/>
                <a:latin typeface="+mn-lt"/>
                <a:ea typeface="+mn-ea"/>
                <a:cs typeface="+mn-cs"/>
              </a:rPr>
              <a:t>The 6 E’s of Safe Routes to School</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Available: https://www.saferoutespartnership.org/safe-routes-school/101/6-Es [Accessed May 2019]</a:t>
            </a: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Center for Safe Routes to School, </a:t>
            </a:r>
            <a:r>
              <a:rPr lang="en-US" i="1" dirty="0"/>
              <a:t>SRTS Guide: Evaluation</a:t>
            </a:r>
            <a:r>
              <a:rPr lang="en-US" dirty="0"/>
              <a:t>. Available: http://guide.saferoutesinfo.org/evaluation/index.cfm </a:t>
            </a:r>
            <a:r>
              <a:rPr lang="en-US" sz="1200" b="0" i="0" kern="1200" dirty="0">
                <a:solidFill>
                  <a:schemeClr val="tx1"/>
                </a:solidFill>
                <a:effectLst/>
                <a:latin typeface="+mn-lt"/>
                <a:ea typeface="+mn-ea"/>
                <a:cs typeface="+mn-cs"/>
              </a:rPr>
              <a:t>[Accessed May 2019]</a:t>
            </a: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1503824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Safe Routes Partnership, “</a:t>
            </a:r>
            <a:r>
              <a:rPr lang="en-US" sz="1200" b="0" i="0" kern="1200" dirty="0">
                <a:solidFill>
                  <a:schemeClr val="tx1"/>
                </a:solidFill>
                <a:effectLst/>
                <a:latin typeface="+mn-lt"/>
                <a:ea typeface="+mn-ea"/>
                <a:cs typeface="+mn-cs"/>
              </a:rPr>
              <a:t>The 6 E’s of Safe Routes to School</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Available: https://www.saferoutespartnership.org/safe-routes-school/101/6-Es [Accessed May 2019]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821606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These data are also presented in the module on Equity.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Safe Routes Partnership, </a:t>
            </a:r>
            <a:r>
              <a:rPr lang="en-US" sz="1200" b="0" i="1" kern="1200" dirty="0">
                <a:solidFill>
                  <a:schemeClr val="tx1"/>
                </a:solidFill>
                <a:effectLst/>
                <a:latin typeface="+mn-lt"/>
                <a:ea typeface="+mn-ea"/>
                <a:cs typeface="+mn-cs"/>
              </a:rPr>
              <a:t>Equity in Safe Routes to School, </a:t>
            </a:r>
            <a:r>
              <a:rPr lang="en-US" sz="1200" b="0" i="0" kern="1200" dirty="0">
                <a:solidFill>
                  <a:schemeClr val="tx1"/>
                </a:solidFill>
                <a:effectLst/>
                <a:latin typeface="+mn-lt"/>
                <a:ea typeface="+mn-ea"/>
                <a:cs typeface="+mn-cs"/>
              </a:rPr>
              <a:t>Available: https://www.saferoutespartnership.org/safe-routes-school/101/equity [Accessed May 2019]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Image: https://www.saferoutespartnership.org/sites/default/files/pictures/sr2s_infographic_sidewalks2-jpg.jpg</a:t>
            </a:r>
            <a:endParaRPr lang="en-US"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1700935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0" indent="0">
              <a:buFont typeface="Arial" panose="020B0604020202020204" pitchFamily="34" charset="0"/>
              <a:buNone/>
            </a:pPr>
            <a:r>
              <a:rPr lang="en-US" dirty="0"/>
              <a:t>Fort Collins’ SRTS program has a strong educational and encouragement focus.</a:t>
            </a:r>
          </a:p>
          <a:p>
            <a:pPr marL="628650" lvl="1" indent="-171450">
              <a:buFont typeface="Arial" panose="020B0604020202020204" pitchFamily="34" charset="0"/>
              <a:buChar char="•"/>
            </a:pPr>
            <a:r>
              <a:rPr lang="en-US" dirty="0"/>
              <a:t>Partner with bike advocacy groups to provide in-class bike-ped safety instruction to school children. Goal is to reach every elementary school once every three years with an in-depth SRTS bike-ped program.</a:t>
            </a:r>
          </a:p>
          <a:p>
            <a:pPr marL="628650" lvl="1" indent="-171450">
              <a:buFont typeface="Arial" panose="020B0604020202020204" pitchFamily="34" charset="0"/>
              <a:buChar char="•"/>
            </a:pPr>
            <a:r>
              <a:rPr lang="en-US" dirty="0"/>
              <a:t>Through partnerships with local bike event organizers, including </a:t>
            </a:r>
            <a:r>
              <a:rPr lang="en-US" dirty="0" err="1"/>
              <a:t>FoCo</a:t>
            </a:r>
            <a:r>
              <a:rPr lang="en-US" dirty="0"/>
              <a:t> </a:t>
            </a:r>
            <a:r>
              <a:rPr lang="en-US" dirty="0" err="1"/>
              <a:t>Fondo</a:t>
            </a:r>
            <a:r>
              <a:rPr lang="en-US" dirty="0"/>
              <a:t>, promote active living through after-school bike clubs, bike field trips, etc.</a:t>
            </a:r>
          </a:p>
          <a:p>
            <a:pPr marL="628650" lvl="1" indent="-171450">
              <a:buFont typeface="Arial" panose="020B0604020202020204" pitchFamily="34" charset="0"/>
              <a:buChar char="•"/>
            </a:pPr>
            <a:r>
              <a:rPr lang="en-US" dirty="0"/>
              <a:t>Encourage whole-family participation through sponsoring community events like bike rodeos.</a:t>
            </a:r>
          </a:p>
          <a:p>
            <a:pPr marL="628650" lvl="1" indent="-171450">
              <a:buFont typeface="Arial" panose="020B0604020202020204" pitchFamily="34" charset="0"/>
              <a:buChar char="•"/>
            </a:pPr>
            <a:r>
              <a:rPr lang="en-US" dirty="0"/>
              <a:t>Educational and encouragement programming presents bike and pedestrian travel as a fun, social experience and leads to greater program involvement for students.</a:t>
            </a:r>
          </a:p>
          <a:p>
            <a:pPr marL="628650" lvl="1" indent="-171450">
              <a:buFont typeface="Arial" panose="020B0604020202020204" pitchFamily="34" charset="0"/>
              <a:buChar char="•"/>
            </a:pPr>
            <a:r>
              <a:rPr lang="en-US" dirty="0"/>
              <a:t>Engineering improvements are often supported through Colorado DOT’s SRTS grant program.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City of Fort Collins, Safe Routes to School. Available: https://www.fcgov.com/saferoutes/ [Accessed May 2019]</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631311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Bicycling Ambassadors program is when well-trained cyclists are sent into neighborhoods around their city to promote cycling and offer bike training.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err="1">
                <a:solidFill>
                  <a:schemeClr val="tx1"/>
                </a:solidFill>
                <a:effectLst/>
                <a:latin typeface="+mn-lt"/>
                <a:ea typeface="+mn-ea"/>
                <a:cs typeface="+mn-cs"/>
              </a:rPr>
              <a:t>Pucher</a:t>
            </a:r>
            <a:r>
              <a:rPr lang="en-US" sz="1200" b="0" i="0" kern="1200" dirty="0">
                <a:solidFill>
                  <a:schemeClr val="tx1"/>
                </a:solidFill>
                <a:effectLst/>
                <a:latin typeface="+mn-lt"/>
                <a:ea typeface="+mn-ea"/>
                <a:cs typeface="+mn-cs"/>
              </a:rPr>
              <a:t>, J. R., &amp; Buehler, R. (Eds.). (2012). </a:t>
            </a:r>
            <a:r>
              <a:rPr lang="en-US" sz="1200" b="0" i="1" kern="1200" dirty="0">
                <a:solidFill>
                  <a:schemeClr val="tx1"/>
                </a:solidFill>
                <a:effectLst/>
                <a:latin typeface="+mn-lt"/>
                <a:ea typeface="+mn-ea"/>
                <a:cs typeface="+mn-cs"/>
              </a:rPr>
              <a:t>City cycling</a:t>
            </a:r>
            <a:r>
              <a:rPr lang="en-US" sz="1200" b="0" i="0" kern="1200" dirty="0">
                <a:solidFill>
                  <a:schemeClr val="tx1"/>
                </a:solidFill>
                <a:effectLst/>
                <a:latin typeface="+mn-lt"/>
                <a:ea typeface="+mn-ea"/>
                <a:cs typeface="+mn-cs"/>
              </a:rPr>
              <a:t> (Vol. 11). Cambridge, MA: MIT Press.</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132118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1905524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8">
            <a:extLst>
              <a:ext uri="{FF2B5EF4-FFF2-40B4-BE49-F238E27FC236}">
                <a16:creationId xmlns:a16="http://schemas.microsoft.com/office/drawing/2014/main" id="{EAB54B76-E393-4A40-8ADD-0EF76B73777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spcBef>
                <a:spcPct val="30000"/>
              </a:spcBef>
              <a:defRPr sz="1100">
                <a:solidFill>
                  <a:schemeClr val="tx1"/>
                </a:solidFill>
                <a:latin typeface="Arial" panose="020B0604020202020204" pitchFamily="34" charset="0"/>
              </a:defRPr>
            </a:lvl1pPr>
            <a:lvl2pPr marL="742950" indent="-285750" defTabSz="933450">
              <a:spcBef>
                <a:spcPct val="30000"/>
              </a:spcBef>
              <a:defRPr sz="1200">
                <a:solidFill>
                  <a:schemeClr val="tx1"/>
                </a:solidFill>
                <a:latin typeface="Arial" panose="020B0604020202020204" pitchFamily="34" charset="0"/>
              </a:defRPr>
            </a:lvl2pPr>
            <a:lvl3pPr marL="1143000" indent="-228600" defTabSz="933450">
              <a:spcBef>
                <a:spcPct val="30000"/>
              </a:spcBef>
              <a:defRPr sz="1200">
                <a:solidFill>
                  <a:schemeClr val="tx1"/>
                </a:solidFill>
                <a:latin typeface="Arial" panose="020B0604020202020204" pitchFamily="34" charset="0"/>
              </a:defRPr>
            </a:lvl3pPr>
            <a:lvl4pPr marL="1600200" indent="-228600" defTabSz="933450">
              <a:spcBef>
                <a:spcPct val="30000"/>
              </a:spcBef>
              <a:defRPr sz="1200">
                <a:solidFill>
                  <a:schemeClr val="tx1"/>
                </a:solidFill>
                <a:latin typeface="Arial" panose="020B0604020202020204" pitchFamily="34" charset="0"/>
              </a:defRPr>
            </a:lvl4pPr>
            <a:lvl5pPr marL="2057400" indent="-228600" defTabSz="93345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DBFFFBC-9879-494E-8AB9-6FFA81A2D576}" type="slidenum">
              <a:rPr lang="en-US" altLang="en-US" smtClean="0">
                <a:solidFill>
                  <a:srgbClr val="000000"/>
                </a:solidFill>
              </a:rPr>
              <a:pPr>
                <a:spcBef>
                  <a:spcPct val="0"/>
                </a:spcBef>
              </a:pPr>
              <a:t>22</a:t>
            </a:fld>
            <a:endParaRPr lang="en-US" altLang="en-US">
              <a:solidFill>
                <a:srgbClr val="000000"/>
              </a:solidFill>
            </a:endParaRPr>
          </a:p>
        </p:txBody>
      </p:sp>
      <p:sp>
        <p:nvSpPr>
          <p:cNvPr id="118787" name="Rectangle 2">
            <a:extLst>
              <a:ext uri="{FF2B5EF4-FFF2-40B4-BE49-F238E27FC236}">
                <a16:creationId xmlns:a16="http://schemas.microsoft.com/office/drawing/2014/main" id="{BB0525A2-A949-4696-90C7-F312D7B125A9}"/>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DC763EBA-A1C6-4716-87AF-088EBB93210C}"/>
              </a:ext>
            </a:extLst>
          </p:cNvPr>
          <p:cNvSpPr>
            <a:spLocks noGrp="1" noChangeArrowheads="1"/>
          </p:cNvSpPr>
          <p:nvPr>
            <p:ph type="body" idx="1"/>
          </p:nvPr>
        </p:nvSpPr>
        <p:spPr>
          <a:xfrm>
            <a:off x="660400" y="4418013"/>
            <a:ext cx="5832475" cy="4181475"/>
          </a:xfrm>
          <a:ln/>
        </p:spPr>
        <p:txBody>
          <a:bodyPr/>
          <a:lstStyle/>
          <a:p>
            <a:pPr>
              <a:spcBef>
                <a:spcPts val="0"/>
              </a:spcBef>
              <a:buFont typeface="Arial" panose="020B0604020202020204" pitchFamily="34" charset="0"/>
              <a:buNone/>
              <a:defRPr/>
            </a:pPr>
            <a:r>
              <a:rPr lang="en-US" b="1" dirty="0"/>
              <a:t>Key Message</a:t>
            </a:r>
            <a:r>
              <a:rPr lang="en-US" b="0" dirty="0"/>
              <a:t>: </a:t>
            </a:r>
            <a:r>
              <a:rPr lang="en-US" dirty="0">
                <a:latin typeface="Arial" panose="020B0604020202020204" pitchFamily="34" charset="0"/>
                <a:cs typeface="Arial" panose="020B0604020202020204" pitchFamily="34" charset="0"/>
              </a:rPr>
              <a:t>A study of 801 schools between 2007-2013 in the District of Columbia, Florida, Texas and Oregon found that:</a:t>
            </a:r>
          </a:p>
          <a:p>
            <a:pPr marL="171450" indent="-171450">
              <a:spcBef>
                <a:spcPts val="0"/>
              </a:spcBef>
              <a:buFont typeface="Arial" panose="020B0604020202020204" pitchFamily="34" charset="0"/>
              <a:buChar char="•"/>
              <a:defRPr/>
            </a:pPr>
            <a:r>
              <a:rPr lang="en-US" dirty="0">
                <a:latin typeface="Arial" panose="020B0604020202020204" pitchFamily="34" charset="0"/>
                <a:cs typeface="Arial" panose="020B0604020202020204" pitchFamily="34" charset="0"/>
              </a:rPr>
              <a:t>Schools with SRTS education and encouragement programs saw a yearly 5% increase in walking and bicycling rates, and </a:t>
            </a:r>
          </a:p>
          <a:p>
            <a:pPr marL="171450" indent="-171450">
              <a:spcBef>
                <a:spcPts val="0"/>
              </a:spcBef>
              <a:buFont typeface="Arial" panose="020B0604020202020204" pitchFamily="34" charset="0"/>
              <a:buChar char="•"/>
              <a:defRPr/>
            </a:pPr>
            <a:r>
              <a:rPr lang="en-US" dirty="0">
                <a:latin typeface="Arial" panose="020B0604020202020204" pitchFamily="34" charset="0"/>
                <a:cs typeface="Arial" panose="020B0604020202020204" pitchFamily="34" charset="0"/>
              </a:rPr>
              <a:t>Schools with infrastructure improvements resulted in an 18% increase in walking and bicycling (McDonald et al, 2014).</a:t>
            </a:r>
            <a:endParaRPr lang="en-US" i="1" dirty="0"/>
          </a:p>
          <a:p>
            <a:pPr>
              <a:spcBef>
                <a:spcPts val="0"/>
              </a:spcBef>
              <a:buFont typeface="Arial" panose="020B0604020202020204" pitchFamily="34" charset="0"/>
              <a:buNone/>
              <a:defRPr/>
            </a:pPr>
            <a:r>
              <a:rPr lang="en-US" dirty="0"/>
              <a:t>The impacts were independent, suggesting that a school that combines engineering improvements with education and encouragement could potentially see increases in walking or biking of up to 43% over 5 years.</a:t>
            </a:r>
            <a:endParaRPr lang="en-US" b="0" dirty="0"/>
          </a:p>
          <a:p>
            <a:r>
              <a:rPr lang="en-US" b="1" dirty="0"/>
              <a:t>Notes</a:t>
            </a:r>
            <a:r>
              <a:rPr lang="en-US" dirty="0"/>
              <a:t>: </a:t>
            </a:r>
            <a:r>
              <a:rPr lang="en-US" dirty="0">
                <a:latin typeface="Arial" panose="020B0604020202020204" pitchFamily="34" charset="0"/>
                <a:cs typeface="Arial" panose="020B0604020202020204" pitchFamily="34" charset="0"/>
              </a:rPr>
              <a:t>The study looked at school travel data from 801 schools between 2007-2013 in DC, Florida, Oregon and Texas. Researchers examined 378 schools implementing Safe Routes to School, showing that Safe Routes to School education, encouragement, and infrastructure programming all led to increases in walking and bicycling to school. This research also examined the income levels, and ethnic and racial makeup of these schools and found no difference in results.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developed by the National Center for Safe Routes to School (2016)</a:t>
            </a:r>
          </a:p>
          <a:p>
            <a:pPr marL="0" marR="0" lvl="0" indent="0" algn="l" defTabSz="914400" rtl="0" eaLnBrk="1" fontAlgn="auto" latinLnBrk="0" hangingPunct="1">
              <a:lnSpc>
                <a:spcPct val="100000"/>
              </a:lnSpc>
              <a:spcBef>
                <a:spcPts val="200"/>
              </a:spcBef>
              <a:spcAft>
                <a:spcPts val="0"/>
              </a:spcAft>
              <a:buClrTx/>
              <a:buSzTx/>
              <a:buFont typeface="+mj-lt"/>
              <a:buNone/>
              <a:tabLst/>
              <a:defRPr/>
            </a:pPr>
            <a:r>
              <a:rPr lang="en-US" dirty="0">
                <a:latin typeface="Arial" panose="020B0604020202020204" pitchFamily="34" charset="0"/>
                <a:cs typeface="Arial" panose="020B0604020202020204" pitchFamily="34" charset="0"/>
              </a:rPr>
              <a:t>McDonald, N.C. et al. (2014). Impact of the Safe Routes to School program on walking and bicycling. </a:t>
            </a:r>
            <a:r>
              <a:rPr lang="en-US" dirty="0"/>
              <a:t>Active Living Research, Research Review, May 2015.</a:t>
            </a:r>
          </a:p>
          <a:p>
            <a:pPr marL="0" marR="0" lvl="0" indent="0" algn="l" defTabSz="914400" rtl="0" eaLnBrk="1" fontAlgn="auto" latinLnBrk="0" hangingPunct="1">
              <a:lnSpc>
                <a:spcPct val="100000"/>
              </a:lnSpc>
              <a:spcBef>
                <a:spcPts val="200"/>
              </a:spcBef>
              <a:spcAft>
                <a:spcPts val="0"/>
              </a:spcAft>
              <a:buClrTx/>
              <a:buSzTx/>
              <a:buFont typeface="+mj-lt"/>
              <a:buNone/>
              <a:tabLst/>
              <a:defRPr/>
            </a:pPr>
            <a:r>
              <a:rPr lang="en-US" altLang="en-US" b="0" dirty="0">
                <a:cs typeface="Arial" charset="0"/>
              </a:rPr>
              <a:t>Background image from Kristen Brookshire, walk to school event in Fuquay-Varina, North Carolina.</a:t>
            </a:r>
          </a:p>
          <a:p>
            <a:pPr eaLnBrk="1" hangingPunct="1">
              <a:spcBef>
                <a:spcPts val="200"/>
              </a:spcBef>
              <a:defRPr/>
            </a:pPr>
            <a:endParaRPr lang="en-US" altLang="en-US" dirty="0"/>
          </a:p>
        </p:txBody>
      </p:sp>
    </p:spTree>
    <p:extLst>
      <p:ext uri="{BB962C8B-B14F-4D97-AF65-F5344CB8AC3E}">
        <p14:creationId xmlns:p14="http://schemas.microsoft.com/office/powerpoint/2010/main" val="2922841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SAFETEA-LU was adopted in 2005 and with it, each State DOT received annual Federal funding to implement a SRTS program. In 2012, the surface transportation bill known as MAP-21 made SRTS an eligible activity that competed alongside other activities in the category of “Transportation Alternatives.” Another major change was that they activities were no longer funded at 100% Federal funding; now local communities must cover 20% of the project cost as a match. The 2015 FAST Act preserved funding for SRTS without many changes to the Transportation Alternatives Program.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Safe Routes Partnership,</a:t>
            </a:r>
            <a:r>
              <a:rPr lang="en-US" baseline="0" dirty="0"/>
              <a:t> “History of Safe Routes to School.” Available: https://www.saferoutespartnership.org/safe-routes-school/101/history [Accessed May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13050453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Ideally, the school zone starts at the front door and encompasses the campus and as many blocks as possible that surround the school and have a high concentration of school-generated traffic. Often the school zone includes the streets along the school and usually the area one to two blocks around it. The school zone should be marked with special signing to alert drivers of the high concentration of children. School crossing signs, speed signs, school zone pavement markings and other traffic calming devices remind drivers to treat the area with special care and attention.</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Center for Safe Routes to School, </a:t>
            </a:r>
            <a:r>
              <a:rPr lang="en-US" i="1" dirty="0"/>
              <a:t>SRTS Guide, Engineering</a:t>
            </a:r>
            <a:r>
              <a:rPr lang="en-US" dirty="0"/>
              <a:t>. Available: http://guide.saferoutesinfo.org/engineering/index.cfm [Accessed May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739080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sz="1200" b="0" i="0" kern="1200" dirty="0">
                <a:solidFill>
                  <a:schemeClr val="tx1"/>
                </a:solidFill>
                <a:effectLst/>
                <a:latin typeface="+mn-lt"/>
                <a:ea typeface="+mn-ea"/>
                <a:cs typeface="+mn-cs"/>
              </a:rPr>
              <a:t>As multiple travel modes intersect around the school zone conflicts often occur on the school site and at intersection or driveway crossings nearby. Children walking or biking to school are particularly vulnerable. Designers should consider vehicle speeds, intersection geometry, crossing treatments, and pedestrian and bicycle facilities along key routes to school. Education and enforcement should encourage proper driver, pedestrian, and bicyclist behavior.</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a:t>
            </a:r>
            <a:r>
              <a:rPr lang="en-US" baseline="0" dirty="0"/>
              <a:t> </a:t>
            </a:r>
            <a:r>
              <a:rPr lang="en-US" sz="1200" b="0" i="1" kern="1200" dirty="0">
                <a:solidFill>
                  <a:schemeClr val="tx1"/>
                </a:solidFill>
                <a:effectLst/>
                <a:latin typeface="+mn-lt"/>
                <a:ea typeface="+mn-ea"/>
                <a:cs typeface="+mn-cs"/>
              </a:rPr>
              <a:t>Achieving Multimodal Networks: Applying Design Flexibility and Reducing Conflicts</a:t>
            </a:r>
            <a:r>
              <a:rPr lang="en-US" sz="1200" b="0" i="0" kern="1200" dirty="0">
                <a:solidFill>
                  <a:schemeClr val="tx1"/>
                </a:solidFill>
                <a:effectLst/>
                <a:latin typeface="+mn-lt"/>
                <a:ea typeface="+mn-ea"/>
                <a:cs typeface="+mn-cs"/>
              </a:rPr>
              <a:t>. Section on School Access. </a:t>
            </a:r>
            <a:r>
              <a:rPr lang="en-US" sz="1200" b="0" i="0" kern="1200" baseline="0" dirty="0">
                <a:solidFill>
                  <a:schemeClr val="tx1"/>
                </a:solidFill>
                <a:effectLst/>
                <a:latin typeface="+mn-lt"/>
                <a:ea typeface="+mn-ea"/>
                <a:cs typeface="+mn-cs"/>
              </a:rPr>
              <a:t>Available: https://www.fhwa.dot.gov/environment/bicycle_pedestrian/publications/multimodal_networks/part02.cfm#s2</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3182716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Managing the traffic conditions within</a:t>
            </a:r>
            <a:r>
              <a:rPr lang="en-US" baseline="0" dirty="0"/>
              <a:t> school zones, and along routes to schools, is an important part of ensuring safety of students biking and walking to school.</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aseline="0" dirty="0"/>
              <a:t>Traffic calming design elements should be incorporated into streetscape within and around school zones.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Traffic calming measures consist of horizontal, vertical, lane narrowing, roadside, and other features that use self-enforcing physical or psycho-perception means to produce desired effects.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Strategies for Safer Speeds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Center for Safe Routes to School, Safe Routes to</a:t>
            </a:r>
            <a:r>
              <a:rPr lang="en-US" baseline="0" dirty="0"/>
              <a:t> School Online Information Guide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55316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Many of these measures also improve the visibility of the pedestrian and reduce their crossing distance (i.e., the amount of time they are exposed in the roadway).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Callout for some common</a:t>
            </a:r>
            <a:r>
              <a:rPr lang="en-US" baseline="0" dirty="0"/>
              <a:t> traffic calming methods that are effective at increasing safety of pedestrians and bicyclists. Road diets are another intervention that can improved safety for all road users near a school.</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Strategies for Safer Speeds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(2013). </a:t>
            </a:r>
            <a:r>
              <a:rPr lang="en-US" i="1" dirty="0"/>
              <a:t>Urban Streets Design Guide. </a:t>
            </a:r>
            <a:r>
              <a:rPr lang="en-US" dirty="0"/>
              <a:t>Available: https://nacto.org/publication/urban-street-design-guide</a:t>
            </a:r>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2524379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School zones have greater</a:t>
            </a:r>
            <a:r>
              <a:rPr lang="en-US" baseline="0" dirty="0"/>
              <a:t> numbers of pedestrians, and children are unpredictable. Informing drivers of school zones prepares them to look for children who may be hard to see, or who may act in unexpected ways around traffic. Signs warn drivers of these conditions and reduce conflicts.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b="0" i="0" kern="1200" dirty="0">
                <a:solidFill>
                  <a:schemeClr val="tx1"/>
                </a:solidFill>
                <a:effectLst/>
                <a:latin typeface="+mn-lt"/>
                <a:ea typeface="+mn-ea"/>
                <a:cs typeface="+mn-cs"/>
              </a:rPr>
              <a:t>School zones may be designated and identified with signs and pavement markings as outlined in the MUTCD. School zones may specify a reduced speed limit during school hours or when children are present. Periodic school zone enforcement is a common and effective method for reducing speeds in school zones. </a:t>
            </a:r>
            <a:r>
              <a:rPr lang="en-US" baseline="0" dirty="0"/>
              <a:t>The lower bound for school zone speed limits may be set by State statute.</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Center for Safe Routes to School, Safe Routes to</a:t>
            </a:r>
            <a:r>
              <a:rPr lang="en-US" baseline="0" dirty="0"/>
              <a:t> School Online Information Guide.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(2017).</a:t>
            </a:r>
            <a:r>
              <a:rPr lang="en-US" baseline="0" dirty="0"/>
              <a:t> </a:t>
            </a:r>
            <a:r>
              <a:rPr lang="en-US" sz="1200" b="0" i="1" kern="1200" dirty="0">
                <a:solidFill>
                  <a:schemeClr val="tx1"/>
                </a:solidFill>
                <a:effectLst/>
                <a:latin typeface="+mn-lt"/>
                <a:ea typeface="+mn-ea"/>
                <a:cs typeface="+mn-cs"/>
              </a:rPr>
              <a:t>Achieving Multimodal Networks: Applying Design Flexibility and Reducing Conflicts</a:t>
            </a:r>
            <a:r>
              <a:rPr lang="en-US" sz="1200" b="0" i="0" kern="1200" dirty="0">
                <a:solidFill>
                  <a:schemeClr val="tx1"/>
                </a:solidFill>
                <a:effectLst/>
                <a:latin typeface="+mn-lt"/>
                <a:ea typeface="+mn-ea"/>
                <a:cs typeface="+mn-cs"/>
              </a:rPr>
              <a:t>. Section on School Access. </a:t>
            </a:r>
            <a:r>
              <a:rPr lang="en-US" sz="1200" b="0" i="0" kern="1200" baseline="0" dirty="0">
                <a:solidFill>
                  <a:schemeClr val="tx1"/>
                </a:solidFill>
                <a:effectLst/>
                <a:latin typeface="+mn-lt"/>
                <a:ea typeface="+mn-ea"/>
                <a:cs typeface="+mn-cs"/>
              </a:rPr>
              <a:t>Available: https://www.fhwa.dot.gov/environment/bicycle_pedestrian/publications/multimodal_networks/part02.cfm#s2</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734282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(2009). Manual on Uniform Traffic Control Devices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804222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Children are impulsive and unpredictable; design school zones</a:t>
            </a:r>
            <a:r>
              <a:rPr lang="en-US" baseline="0" dirty="0"/>
              <a:t> with signage and infrastructure that encourages students to walk/bike in specific controlled corridors. This increases predictability for other road users.</a:t>
            </a:r>
            <a:endParaRPr lang="en-US" b="0" dirty="0"/>
          </a:p>
          <a:p>
            <a:r>
              <a:rPr lang="en-US" b="1" dirty="0"/>
              <a:t>Notes</a:t>
            </a:r>
            <a:r>
              <a:rPr lang="en-US" dirty="0"/>
              <a:t>: Children are short and hard for drivers to see; consider sightlines</a:t>
            </a:r>
            <a:r>
              <a:rPr lang="en-US" baseline="0" dirty="0"/>
              <a:t> at lower heights at intersections, high-traffic areas, etc. Signage warning drivers to be aware of children is crucial.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Accessibility and ADA; User and Mode Characteristics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a:t>
            </a:r>
            <a:r>
              <a:rPr lang="en-US" baseline="0" dirty="0"/>
              <a:t> </a:t>
            </a:r>
            <a:r>
              <a:rPr lang="en-US" sz="1200" b="0" i="1" kern="1200" dirty="0">
                <a:solidFill>
                  <a:schemeClr val="tx1"/>
                </a:solidFill>
                <a:effectLst/>
                <a:latin typeface="+mn-lt"/>
                <a:ea typeface="+mn-ea"/>
                <a:cs typeface="+mn-cs"/>
              </a:rPr>
              <a:t>Achieving Multimodal Networks: Applying Design Flexibility and Reducing Conflicts</a:t>
            </a:r>
            <a:r>
              <a:rPr lang="en-US" sz="1200" b="0" i="0" kern="1200" dirty="0">
                <a:solidFill>
                  <a:schemeClr val="tx1"/>
                </a:solidFill>
                <a:effectLst/>
                <a:latin typeface="+mn-lt"/>
                <a:ea typeface="+mn-ea"/>
                <a:cs typeface="+mn-cs"/>
              </a:rPr>
              <a:t>. Section on School Access. </a:t>
            </a:r>
            <a:r>
              <a:rPr lang="en-US" sz="1200" b="0" i="0" kern="1200" baseline="0" dirty="0">
                <a:solidFill>
                  <a:schemeClr val="tx1"/>
                </a:solidFill>
                <a:effectLst/>
                <a:latin typeface="+mn-lt"/>
                <a:ea typeface="+mn-ea"/>
                <a:cs typeface="+mn-cs"/>
              </a:rPr>
              <a:t>Available: https://www.fhwa.dot.gov/environment/bicycle_pedestrian/publications/multimodal_networks/part02.cfm#s2</a:t>
            </a:r>
            <a:endParaRPr lang="en-US" sz="1200" b="0" i="0" kern="1200" dirty="0">
              <a:solidFill>
                <a:schemeClr val="tx1"/>
              </a:solidFill>
              <a:effectLst/>
              <a:latin typeface="+mn-lt"/>
              <a:ea typeface="+mn-ea"/>
              <a:cs typeface="+mn-cs"/>
            </a:endParaRPr>
          </a:p>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443201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1820099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National Household Travel Survey is conducted approximately every eight years. Long-term trends demonstrate a decline in walking and bicycling to school. But for the nation, the ways in which children travel to school have not changed much in the last couple of decades. The means of travel were within the margin of error at 10% confidence for the 2001, 2009, and 2017 surveys.</a:t>
            </a:r>
          </a:p>
          <a:p>
            <a:r>
              <a:rPr lang="en-US" b="1" dirty="0"/>
              <a:t>Student Question</a:t>
            </a:r>
            <a:r>
              <a:rPr lang="en-US" dirty="0"/>
              <a:t>: Ask students how they traveled to and from school when they were younger. What were the factors for their family in making that decision?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Adapted from slides</a:t>
            </a:r>
            <a:r>
              <a:rPr lang="en-US" dirty="0"/>
              <a:t> developed by the National Center for Safe Routes to School (2016)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t>The National Center for Safe Routes to School and the Safe Routes to School National Partnership (2010). </a:t>
            </a:r>
            <a:r>
              <a:rPr lang="en-US" sz="1200" i="1" dirty="0"/>
              <a:t>U.S. Travel Data Show Decline In Walking And Bicycling To School Has Stabilized: Safe Routes to School Programs Encourage Active, Safe Trips to School</a:t>
            </a:r>
            <a:r>
              <a:rPr lang="en-US" sz="1200" dirty="0"/>
              <a:t>. Chapel Hill, NC &amp; Boulder, CO.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FHWA NHTS Brief: Children’s Travel to School (March 2019). Available: https://nhts.ornl.gov/assets/FHWA_NHTS_%20Brief_Traveltoschool_032519.pdf</a:t>
            </a:r>
            <a:endParaRPr lang="en-US" sz="12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a:t>Image: </a:t>
            </a:r>
            <a:r>
              <a:rPr lang="en-US" altLang="en-US" sz="1200" dirty="0"/>
              <a:t>Chamberlin Elementary School, Burlington, VT provided by Mike </a:t>
            </a:r>
            <a:r>
              <a:rPr lang="en-US" altLang="en-US" sz="1200" dirty="0" err="1"/>
              <a:t>Cynecki</a:t>
            </a:r>
            <a:r>
              <a:rPr lang="en-US" altLang="en-US" sz="1200" dirty="0"/>
              <a:t>.</a:t>
            </a:r>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2449001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8">
            <a:extLst>
              <a:ext uri="{FF2B5EF4-FFF2-40B4-BE49-F238E27FC236}">
                <a16:creationId xmlns:a16="http://schemas.microsoft.com/office/drawing/2014/main" id="{2D015C36-E9CA-4268-BE59-4A057CF4200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spcBef>
                <a:spcPct val="30000"/>
              </a:spcBef>
              <a:defRPr sz="1100">
                <a:solidFill>
                  <a:schemeClr val="tx1"/>
                </a:solidFill>
                <a:latin typeface="Arial" panose="020B0604020202020204" pitchFamily="34" charset="0"/>
              </a:defRPr>
            </a:lvl1pPr>
            <a:lvl2pPr marL="742950" indent="-285750" defTabSz="933450">
              <a:spcBef>
                <a:spcPct val="30000"/>
              </a:spcBef>
              <a:defRPr sz="1200">
                <a:solidFill>
                  <a:schemeClr val="tx1"/>
                </a:solidFill>
                <a:latin typeface="Arial" panose="020B0604020202020204" pitchFamily="34" charset="0"/>
              </a:defRPr>
            </a:lvl2pPr>
            <a:lvl3pPr marL="1143000" indent="-228600" defTabSz="933450">
              <a:spcBef>
                <a:spcPct val="30000"/>
              </a:spcBef>
              <a:defRPr sz="1200">
                <a:solidFill>
                  <a:schemeClr val="tx1"/>
                </a:solidFill>
                <a:latin typeface="Arial" panose="020B0604020202020204" pitchFamily="34" charset="0"/>
              </a:defRPr>
            </a:lvl3pPr>
            <a:lvl4pPr marL="1600200" indent="-228600" defTabSz="933450">
              <a:spcBef>
                <a:spcPct val="30000"/>
              </a:spcBef>
              <a:defRPr sz="1200">
                <a:solidFill>
                  <a:schemeClr val="tx1"/>
                </a:solidFill>
                <a:latin typeface="Arial" panose="020B0604020202020204" pitchFamily="34" charset="0"/>
              </a:defRPr>
            </a:lvl4pPr>
            <a:lvl5pPr marL="2057400" indent="-228600" defTabSz="93345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FB58C24-153D-4DB3-8B05-7E0A352F80BC}" type="slidenum">
              <a:rPr lang="en-US" altLang="en-US" smtClean="0"/>
              <a:pPr>
                <a:spcBef>
                  <a:spcPct val="0"/>
                </a:spcBef>
              </a:pPr>
              <a:t>33</a:t>
            </a:fld>
            <a:endParaRPr lang="en-US" altLang="en-US"/>
          </a:p>
        </p:txBody>
      </p:sp>
      <p:sp>
        <p:nvSpPr>
          <p:cNvPr id="40963" name="Rectangle 2">
            <a:extLst>
              <a:ext uri="{FF2B5EF4-FFF2-40B4-BE49-F238E27FC236}">
                <a16:creationId xmlns:a16="http://schemas.microsoft.com/office/drawing/2014/main" id="{8911A5BB-36CB-40D0-9A10-F32CB180B480}"/>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38303AF9-F079-4890-A12E-0F3FB20BE648}"/>
              </a:ext>
            </a:extLst>
          </p:cNvPr>
          <p:cNvSpPr>
            <a:spLocks noGrp="1" noChangeArrowheads="1"/>
          </p:cNvSpPr>
          <p:nvPr>
            <p:ph type="body" idx="1"/>
          </p:nvPr>
        </p:nvSpPr>
        <p:spPr>
          <a:xfrm>
            <a:off x="700088" y="4341813"/>
            <a:ext cx="5610225" cy="4184650"/>
          </a:xfrm>
          <a:ln/>
        </p:spPr>
        <p:txBody>
          <a:bodyPr/>
          <a:lstStyle/>
          <a:p>
            <a:pPr marL="0" indent="0" eaLnBrk="1" hangingPunct="1">
              <a:spcBef>
                <a:spcPts val="200"/>
              </a:spcBef>
              <a:buFont typeface="Arial" pitchFamily="34" charset="0"/>
              <a:buNone/>
              <a:defRPr/>
            </a:pPr>
            <a:r>
              <a:rPr lang="en-US" b="1" dirty="0"/>
              <a:t>Key Message</a:t>
            </a:r>
            <a:r>
              <a:rPr lang="en-US" b="0" dirty="0"/>
              <a:t>: </a:t>
            </a:r>
            <a:r>
              <a:rPr lang="en-US" altLang="en-US" dirty="0"/>
              <a:t>Schools have changed a lot in recent years. A generation or more ago, schools were small and located in the centers of communities. The proximity of schools to residential neighborhoods encouraged walking and biking.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from the National Center for Safe Routes to School (2016)</a:t>
            </a:r>
          </a:p>
          <a:p>
            <a:pPr eaLnBrk="1" hangingPunct="1">
              <a:spcBef>
                <a:spcPts val="200"/>
              </a:spcBef>
              <a:defRPr/>
            </a:pPr>
            <a:r>
              <a:rPr lang="en-US" altLang="en-US" dirty="0"/>
              <a:t>Environmental Protection Agency. (2003). “Travel and Environmental Implications of School Siting.” Washington DC, Report No. 231-R-03-004. Web. </a:t>
            </a:r>
          </a:p>
          <a:p>
            <a:pPr eaLnBrk="1" hangingPunct="1">
              <a:spcBef>
                <a:spcPts val="200"/>
              </a:spcBef>
              <a:defRPr/>
            </a:pPr>
            <a:r>
              <a:rPr lang="en-US" altLang="en-US" b="0" dirty="0"/>
              <a:t>Image: </a:t>
            </a:r>
            <a:r>
              <a:rPr lang="en-US" altLang="en-US" dirty="0"/>
              <a:t>Barnes Elementary School, Burlington, VT provided by Mike </a:t>
            </a:r>
            <a:r>
              <a:rPr lang="en-US" altLang="en-US" dirty="0" err="1"/>
              <a:t>Cynecki</a:t>
            </a:r>
            <a:r>
              <a:rPr lang="en-US" altLang="en-US" dirty="0"/>
              <a:t>. (Note: this image was taken in 2008 near a centrally located school site.)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8">
            <a:extLst>
              <a:ext uri="{FF2B5EF4-FFF2-40B4-BE49-F238E27FC236}">
                <a16:creationId xmlns:a16="http://schemas.microsoft.com/office/drawing/2014/main" id="{7244E0BD-29D5-42A1-B52F-62665243AE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spcBef>
                <a:spcPct val="30000"/>
              </a:spcBef>
              <a:defRPr sz="1100">
                <a:solidFill>
                  <a:schemeClr val="tx1"/>
                </a:solidFill>
                <a:latin typeface="Arial" panose="020B0604020202020204" pitchFamily="34" charset="0"/>
              </a:defRPr>
            </a:lvl1pPr>
            <a:lvl2pPr marL="742950" indent="-285750" defTabSz="933450">
              <a:spcBef>
                <a:spcPct val="30000"/>
              </a:spcBef>
              <a:defRPr sz="1200">
                <a:solidFill>
                  <a:schemeClr val="tx1"/>
                </a:solidFill>
                <a:latin typeface="Arial" panose="020B0604020202020204" pitchFamily="34" charset="0"/>
              </a:defRPr>
            </a:lvl2pPr>
            <a:lvl3pPr marL="1143000" indent="-228600" defTabSz="933450">
              <a:spcBef>
                <a:spcPct val="30000"/>
              </a:spcBef>
              <a:defRPr sz="1200">
                <a:solidFill>
                  <a:schemeClr val="tx1"/>
                </a:solidFill>
                <a:latin typeface="Arial" panose="020B0604020202020204" pitchFamily="34" charset="0"/>
              </a:defRPr>
            </a:lvl3pPr>
            <a:lvl4pPr marL="1600200" indent="-228600" defTabSz="933450">
              <a:spcBef>
                <a:spcPct val="30000"/>
              </a:spcBef>
              <a:defRPr sz="1200">
                <a:solidFill>
                  <a:schemeClr val="tx1"/>
                </a:solidFill>
                <a:latin typeface="Arial" panose="020B0604020202020204" pitchFamily="34" charset="0"/>
              </a:defRPr>
            </a:lvl4pPr>
            <a:lvl5pPr marL="2057400" indent="-228600" defTabSz="93345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D22E8C-7352-4AE1-B923-460EEA263493}" type="slidenum">
              <a:rPr lang="en-US" altLang="en-US" smtClean="0"/>
              <a:pPr>
                <a:spcBef>
                  <a:spcPct val="0"/>
                </a:spcBef>
              </a:pPr>
              <a:t>34</a:t>
            </a:fld>
            <a:endParaRPr lang="en-US" altLang="en-US"/>
          </a:p>
        </p:txBody>
      </p:sp>
      <p:sp>
        <p:nvSpPr>
          <p:cNvPr id="43011" name="Rectangle 2">
            <a:extLst>
              <a:ext uri="{FF2B5EF4-FFF2-40B4-BE49-F238E27FC236}">
                <a16:creationId xmlns:a16="http://schemas.microsoft.com/office/drawing/2014/main" id="{37B56C2A-406A-423B-ABAD-D0ED8E004AE4}"/>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7026B44F-2A2C-45C0-8088-BDD491A5DF32}"/>
              </a:ext>
            </a:extLst>
          </p:cNvPr>
          <p:cNvSpPr>
            <a:spLocks noGrp="1" noChangeArrowheads="1"/>
          </p:cNvSpPr>
          <p:nvPr>
            <p:ph type="body" idx="1"/>
          </p:nvPr>
        </p:nvSpPr>
        <p:spPr>
          <a:xfrm>
            <a:off x="700088" y="4341813"/>
            <a:ext cx="5610225" cy="4184650"/>
          </a:xfrm>
          <a:ln/>
        </p:spPr>
        <p:txBody>
          <a:bodyPr/>
          <a:lstStyle/>
          <a:p>
            <a:r>
              <a:rPr lang="en-US" sz="1000" b="1" dirty="0"/>
              <a:t>Key Message</a:t>
            </a:r>
            <a:r>
              <a:rPr lang="en-US" sz="1000" b="0" dirty="0"/>
              <a:t>: </a:t>
            </a:r>
            <a:r>
              <a:rPr lang="en-US" altLang="en-US" sz="1000" dirty="0"/>
              <a:t>Today, schools are built to accommodate a far larger number of students. In the 2011-2012 school year, the average school attendance for public elementary and secondary schools was 520 students (NCES). The reasons for the change in school siting include current land use patterns, school siting standards, and lack of coordination between planners and school officials. </a:t>
            </a:r>
            <a:endParaRPr lang="en-US" sz="1000" b="0" dirty="0"/>
          </a:p>
          <a:p>
            <a:pPr marL="0" indent="0" eaLnBrk="1" hangingPunct="1">
              <a:spcBef>
                <a:spcPts val="200"/>
              </a:spcBef>
              <a:buFont typeface="Arial" pitchFamily="34" charset="0"/>
              <a:buNone/>
              <a:defRPr/>
            </a:pPr>
            <a:r>
              <a:rPr lang="en-US" sz="1000" b="1" dirty="0"/>
              <a:t>Notes</a:t>
            </a:r>
            <a:r>
              <a:rPr lang="en-US" sz="1000" dirty="0"/>
              <a:t>: </a:t>
            </a:r>
            <a:r>
              <a:rPr lang="en-US" altLang="en-US" sz="1000" dirty="0"/>
              <a:t>Some “mega-schools” may house up to 2,800 students, such as the school shown in this photo. Schools are increasingly being built on fringe land on the periphery of towns and cities, on parcels anywhere from 10 to 30 acres or more in size. By increasing the distance between home and school, these more distant schools often remove the option of physically active trips to school and encourage higher levels of auto use and pollution.</a:t>
            </a: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Source</a:t>
            </a:r>
            <a:r>
              <a:rPr lang="en-US" sz="1000" dirty="0"/>
              <a:t>: Slide from the National Center for Safe Routes to School (2016)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000" dirty="0"/>
              <a:t>National Center for Education Statistics (NCES). </a:t>
            </a:r>
            <a:r>
              <a:rPr lang="en-US" sz="1000" dirty="0"/>
              <a:t>Average enrollment and percentage distribution of public elementary and secondary schools, by level, type and enrollment size: Selected years, 1982–83 through 2011-12</a:t>
            </a:r>
            <a:r>
              <a:rPr lang="en-US" altLang="en-US" sz="1000" dirty="0"/>
              <a:t>. </a:t>
            </a:r>
            <a:endParaRPr lang="en-US" sz="1000" dirty="0"/>
          </a:p>
          <a:p>
            <a:pPr eaLnBrk="1" hangingPunct="1">
              <a:spcBef>
                <a:spcPts val="600"/>
              </a:spcBef>
              <a:defRPr/>
            </a:pPr>
            <a:r>
              <a:rPr lang="en-US" sz="1000" b="0" dirty="0"/>
              <a:t>Image: </a:t>
            </a:r>
            <a:r>
              <a:rPr lang="en-US" altLang="en-US" sz="1000" dirty="0"/>
              <a:t>The photo is of </a:t>
            </a:r>
            <a:r>
              <a:rPr lang="en-US" altLang="en-US" sz="1000" dirty="0" err="1"/>
              <a:t>Creekland</a:t>
            </a:r>
            <a:r>
              <a:rPr lang="en-US" altLang="en-US" sz="1000" dirty="0"/>
              <a:t> Middle School in Lawrenceville, GA. The school, which was built in 1996, sits on a 46-acre plot and has an enrollment of approximately 2,850, making it one of the largest middle schools in the United States by enrollment. </a:t>
            </a:r>
          </a:p>
          <a:p>
            <a:pPr eaLnBrk="1" hangingPunct="1">
              <a:defRPr/>
            </a:pPr>
            <a:endParaRPr lang="en-US" sz="1000" dirty="0"/>
          </a:p>
          <a:p>
            <a:pPr eaLnBrk="1" hangingPunct="1">
              <a:defRPr/>
            </a:pPr>
            <a:endParaRPr lang="en-US" sz="1000" b="1" i="1" dirty="0"/>
          </a:p>
          <a:p>
            <a:pPr eaLnBrk="1" hangingPunct="1">
              <a:defRPr/>
            </a:pPr>
            <a:endParaRPr lang="en-US" sz="1000" b="1" i="1" dirty="0"/>
          </a:p>
          <a:p>
            <a:pPr eaLnBrk="1" hangingPunct="1">
              <a:defRPr/>
            </a:pPr>
            <a:endParaRPr lang="en-US" sz="10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Trend</a:t>
            </a:r>
            <a:r>
              <a:rPr lang="en-US" baseline="0" dirty="0"/>
              <a:t> away from small neighborhood schools to larger decentralized schools where there is adequate space for large athletic facilities, community amenities (e.g., adult sports leagues). Partially driven by demand for those facilities, partially by financial reality (large parcels in densely developed areas are prohibitively expensive). Leads to conflict between advocates of smaller, central ‘neighborhood schools’ and advocates of larger schools with expanded facilities.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kern="1200" dirty="0">
                <a:solidFill>
                  <a:schemeClr val="tx1"/>
                </a:solidFill>
                <a:effectLst/>
                <a:latin typeface="+mn-lt"/>
                <a:ea typeface="+mn-ea"/>
                <a:cs typeface="+mn-cs"/>
              </a:rPr>
              <a:t>Noreen C. McDonald. (2010). School Siting.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76:2, 184-198, DOI: </a:t>
            </a:r>
            <a:r>
              <a:rPr lang="en-US" sz="1200" b="0" i="0" u="none" kern="1200" dirty="0">
                <a:solidFill>
                  <a:schemeClr val="tx1"/>
                </a:solidFill>
                <a:effectLst/>
                <a:latin typeface="+mn-lt"/>
                <a:ea typeface="+mn-ea"/>
                <a:cs typeface="+mn-cs"/>
              </a:rPr>
              <a:t>10.1080/01944361003595991</a:t>
            </a:r>
          </a:p>
        </p:txBody>
      </p:sp>
      <p:sp>
        <p:nvSpPr>
          <p:cNvPr id="4" name="Slide Number Placeholder 3"/>
          <p:cNvSpPr>
            <a:spLocks noGrp="1"/>
          </p:cNvSpPr>
          <p:nvPr>
            <p:ph type="sldNum" sz="quarter" idx="10"/>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2692849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While many of the mentioned facilities do not explicitly relate to the quality of education at a school (and in fact may not be related to education at all), many</a:t>
            </a:r>
            <a:r>
              <a:rPr lang="en-US" baseline="0" dirty="0"/>
              <a:t> school facility planners emphasize that community members expect these facilities to be a part of a school and failing to incorporate them generates conflict with the community.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Planners must anticipate potential for growing</a:t>
            </a:r>
            <a:r>
              <a:rPr lang="en-US" baseline="0" dirty="0"/>
              <a:t> enrollment, which historically has meant having undeveloped land on school parcels that can be built out.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Age of the students plays a role: most planners make effort to site elementary and junior high schools within neighborhoods (enrollment is smaller, need fewer facilities, safety of access, etc.), but typically site high schools outside of neighborhoods (high schools generate significant vehicle traffic, local community members dislike having teenagers around their homes, need for athletic facilities,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Siting also needs to consider districting and equity. Assigning students to small, neighborhood schools can result in de facto segregation in areas where there are distinct demographic patterns in neighborhoods. One major reason for creating large schools (from the 1960s on) was the opportunity to assign racially and economically diverse student population to schools, to ensure all children receive similar education quality. Creating small neighborhood schools should be considered within the context of ensuring an equitable educational system for a diverse student population.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Noreen C. McDonald. (2010). School Siting.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76:2, 184-198, DOI: </a:t>
            </a:r>
            <a:r>
              <a:rPr lang="en-US" sz="1200" b="0" i="0" u="none" kern="1200" dirty="0">
                <a:solidFill>
                  <a:schemeClr val="tx1"/>
                </a:solidFill>
                <a:effectLst/>
                <a:latin typeface="+mn-lt"/>
                <a:ea typeface="+mn-ea"/>
                <a:cs typeface="+mn-cs"/>
              </a:rPr>
              <a:t>10.1080/01944361003595991</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3896061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panose="020B0604020202020204" pitchFamily="34" charset="0"/>
              <a:buChar char="•"/>
            </a:pPr>
            <a:r>
              <a:rPr lang="en-US" dirty="0"/>
              <a:t>School siting and the surrounding conditions have a significant effect on students’ likelihood of walking or biking to school.</a:t>
            </a:r>
          </a:p>
          <a:p>
            <a:pPr marL="171450" indent="-171450">
              <a:buFont typeface="Arial" panose="020B0604020202020204" pitchFamily="34" charset="0"/>
              <a:buChar char="•"/>
            </a:pPr>
            <a:r>
              <a:rPr lang="en-US" dirty="0"/>
              <a:t>Low-density sites are unappealing for pedestrian access, and often pose connectivity challenges for bikers/walkers from surrounding communities.</a:t>
            </a:r>
          </a:p>
          <a:p>
            <a:pPr marL="171450" indent="-171450">
              <a:buFont typeface="Arial" panose="020B0604020202020204" pitchFamily="34" charset="0"/>
              <a:buChar char="•"/>
            </a:pPr>
            <a:r>
              <a:rPr lang="en-US" dirty="0"/>
              <a:t>When siting schools in low-density suburban developments that do not have substantial pedestrian infrastructure, active transportation</a:t>
            </a:r>
            <a:r>
              <a:rPr lang="en-US" baseline="0" dirty="0"/>
              <a:t> will be difficult to encourage.</a:t>
            </a:r>
            <a:endParaRPr lang="en-US" dirty="0"/>
          </a:p>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8662198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panose="020B0604020202020204" pitchFamily="34" charset="0"/>
              <a:buChar char="•"/>
            </a:pPr>
            <a:r>
              <a:rPr lang="en-US" dirty="0"/>
              <a:t>Large parcel guidelines</a:t>
            </a:r>
            <a:r>
              <a:rPr lang="en-US" baseline="0" dirty="0"/>
              <a:t> eliminate possible urban/suburban sites from being considered. Smaller, denser school sites with shared outdoor facilities provide an opportunity to site school facilities within dense neighborhoods in cost-effective ways.</a:t>
            </a:r>
          </a:p>
          <a:p>
            <a:pPr marL="171450" indent="-171450">
              <a:buFont typeface="Arial" panose="020B0604020202020204" pitchFamily="34" charset="0"/>
              <a:buChar char="•"/>
            </a:pPr>
            <a:r>
              <a:rPr lang="en-US" baseline="0" dirty="0"/>
              <a:t>State funding can influence decisions to create new schools or renovate existing ones. Incentivizing the renovation or expansion of existing sites within neighborhoods can avoid some of the problems posed by creating new ex-urban schools. This may work well in some communities where existing facilities are old but capable of supporting the enrollment of the community.</a:t>
            </a:r>
          </a:p>
          <a:p>
            <a:pPr marL="171450" indent="-171450">
              <a:buFont typeface="Arial" panose="020B0604020202020204" pitchFamily="34" charset="0"/>
              <a:buChar char="•"/>
            </a:pPr>
            <a:r>
              <a:rPr lang="en-US" baseline="0" dirty="0"/>
              <a:t>As currently practiced, site selection planners rarely consider the pedestrian access of a school site until the sites have been proposed and selected. This prioritizes size and facilities goals over access. Prioritizing sites with easy and safe community access will improve walking/biking rates and environmental goals.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0" indent="0">
              <a:buFont typeface="+mj-lt"/>
              <a:buNone/>
            </a:pPr>
            <a:r>
              <a:rPr lang="en-US" sz="1200" b="0" i="0" u="none" strike="noStrike" kern="1200" baseline="0" dirty="0">
                <a:solidFill>
                  <a:schemeClr val="tx1"/>
                </a:solidFill>
                <a:latin typeface="+mn-lt"/>
                <a:ea typeface="+mn-ea"/>
                <a:cs typeface="+mn-cs"/>
              </a:rPr>
              <a:t>1. Marc Schlossberg , Jessica Greene , Page Paulsen Phillips , Bethany Johnson &amp; Bob Parker (2006). School Trips: Effects of Urban Form and Distance on Travel Mode, </a:t>
            </a:r>
            <a:r>
              <a:rPr lang="en-US" sz="1200" b="0" i="1" u="none" strike="noStrike" kern="1200" baseline="0" dirty="0">
                <a:solidFill>
                  <a:schemeClr val="tx1"/>
                </a:solidFill>
                <a:latin typeface="+mn-lt"/>
                <a:ea typeface="+mn-ea"/>
                <a:cs typeface="+mn-cs"/>
              </a:rPr>
              <a:t>Journal of the American Planning Association</a:t>
            </a:r>
            <a:r>
              <a:rPr lang="en-US" sz="1200" b="0" i="0" u="none" strike="noStrike" kern="1200" baseline="0" dirty="0">
                <a:solidFill>
                  <a:schemeClr val="tx1"/>
                </a:solidFill>
                <a:latin typeface="+mn-lt"/>
                <a:ea typeface="+mn-ea"/>
                <a:cs typeface="+mn-cs"/>
              </a:rPr>
              <a:t>, 72:3, 337-346</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kern="1200" dirty="0">
                <a:solidFill>
                  <a:schemeClr val="tx1"/>
                </a:solidFill>
                <a:effectLst/>
                <a:latin typeface="+mn-lt"/>
                <a:ea typeface="+mn-ea"/>
                <a:cs typeface="+mn-cs"/>
              </a:rPr>
              <a:t>2. Noreen C. McDonald. (2010). School Siting.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76:2, 184-198, DOI: </a:t>
            </a:r>
            <a:r>
              <a:rPr lang="en-US" sz="1200" b="0" i="0" u="none" kern="1200" dirty="0">
                <a:solidFill>
                  <a:schemeClr val="tx1"/>
                </a:solidFill>
                <a:effectLst/>
                <a:latin typeface="+mn-lt"/>
                <a:ea typeface="+mn-ea"/>
                <a:cs typeface="+mn-cs"/>
              </a:rPr>
              <a:t>10.1080/01944361003595991</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3262331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Percentage of children being driven to school has grown in the last 50 years, while walking and biking have plummeted.</a:t>
            </a:r>
            <a:r>
              <a:rPr lang="en-US" b="0" baseline="0" dirty="0"/>
              <a:t> Overall, in the last two decades the means of travel to school have remained about the same with over half of trips being made in private vehicles, one third being on school buses, and one tenth being made via walking or biking.</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FHWA NHTS Brief: Children’s Travel to School (March 2019). Available: https://nhts.ornl.gov/assets/FHWA_NHTS_%20Brief_Traveltoschool_032519.pdf</a:t>
            </a: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29315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from the National Center for Safe Routes to School (2016)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McDonald N., Brown A., Marchetti L., Pedroso M. (2011). U.S. School Travel 2009: An Assessment of Trends. </a:t>
            </a:r>
            <a:r>
              <a:rPr lang="en-US" altLang="en-US" i="1" dirty="0">
                <a:latin typeface="Arial" panose="020B0604020202020204" pitchFamily="34" charset="0"/>
              </a:rPr>
              <a:t>American Journal of Preventive Medicine</a:t>
            </a:r>
            <a:r>
              <a:rPr lang="en-US" altLang="en-US" dirty="0">
                <a:latin typeface="Arial" panose="020B0604020202020204" pitchFamily="34" charset="0"/>
              </a:rPr>
              <a:t>, 41(2), 146-151.</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522698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Distance from school is an important factor but is not the only component. </a:t>
            </a:r>
            <a:r>
              <a:rPr lang="en-US" i="0" dirty="0"/>
              <a:t>The percentage of students living within one mile of school who walk has also shrunk dramatically.  </a:t>
            </a:r>
            <a:endParaRPr lang="en-US" b="0" i="0" dirty="0"/>
          </a:p>
          <a:p>
            <a:r>
              <a:rPr lang="en-US" b="1" dirty="0"/>
              <a:t>Notes</a:t>
            </a:r>
            <a:r>
              <a:rPr lang="en-US" dirty="0"/>
              <a:t>: Studies suggest students frequently</a:t>
            </a:r>
            <a:r>
              <a:rPr lang="en-US" baseline="0" dirty="0"/>
              <a:t> walk greater distances than are used as planning benchmarks. Despite evidence to suggest that students are willing and able to walk further than the benchmark distances, parent’s perception of distance to school is still the number one cited reason for children not walking.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developed by the National Center for Safe Routes to School (2016)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latin typeface="Arial" panose="020B0604020202020204" pitchFamily="34" charset="0"/>
              </a:rPr>
              <a:t>National Center for Safe Routes to School. (October 2011) </a:t>
            </a:r>
            <a:r>
              <a:rPr lang="en-US" altLang="en-US" i="1" dirty="0">
                <a:latin typeface="Arial" panose="020B0604020202020204" pitchFamily="34" charset="0"/>
              </a:rPr>
              <a:t>How children get to school: School travel patterns from 1969 to 2009</a:t>
            </a:r>
            <a:r>
              <a:rPr lang="en-US" altLang="en-US" dirty="0">
                <a:latin typeface="Arial" panose="020B0604020202020204" pitchFamily="34" charset="0"/>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latin typeface="Arial" panose="020B0604020202020204" pitchFamily="34" charset="0"/>
              </a:rPr>
              <a:t>National Center for Safe Routes to School. (n.d.) </a:t>
            </a:r>
            <a:r>
              <a:rPr lang="en-US" altLang="en-US" i="1" dirty="0">
                <a:latin typeface="Arial" panose="020B0604020202020204" pitchFamily="34" charset="0"/>
              </a:rPr>
              <a:t>The Decline of Walking and Biking, </a:t>
            </a:r>
            <a:r>
              <a:rPr lang="en-US" altLang="en-US" i="0" dirty="0">
                <a:latin typeface="Arial" panose="020B0604020202020204" pitchFamily="34" charset="0"/>
              </a:rPr>
              <a:t>Available: http://guide.saferoutesinfo.org/introduction/the_decline_of_walking_and_bicycling.cfm</a:t>
            </a:r>
            <a:r>
              <a:rPr lang="en-US" altLang="en-US" i="1" dirty="0">
                <a:latin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643813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 generation ago, schools were small and located in the center of communities and the proximity to residential neighborhoods encouraged walking and bicycling. Today, schools are built on bigger sites, farther out. Among individual barriers, traffic danger is the second most common barrier cited by parents (CDC, 2005). </a:t>
            </a:r>
            <a:r>
              <a:rPr lang="en-US" altLang="en-US" dirty="0">
                <a:latin typeface="Arial" panose="020B0604020202020204" pitchFamily="34" charset="0"/>
              </a:rPr>
              <a:t>Ironically, parents concerned about safety sometimes respond by putting their child in the car and driving them, which may not be a safer alternative, and more parents driving their children to school results in more cars on the road, often making it even less safe for others to walk and bike. Communities also have individual issues that make it hard to walk or bicycle: lack of sidewalks or sidewalks in disrepair, adverse weather, traffic flow problems, abandoned buildings, or illegal behaviors.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School siting issues are covered later in the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note on “weather” as a barrier] It’s possible that “weather” as a barrier is reflective of changed social norms in contemporary America, where people are accustomed to driving an automobile for almost every trip. That makes it very easy to forego walking and to jump in the car at the first sign of cold or rain or heat.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Key Message text adapted from slides developed by the National Center for Safe Routes to School (2016).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Marc Schlossberg, Jessica Greene, Page Paulsen Phillips, Bethany Johnson &amp; Bob Parker (2006). School Trips: Effects of Urban Form and Distance on Travel Mode, </a:t>
            </a:r>
            <a:r>
              <a:rPr lang="en-US" sz="1200" b="0" i="1" u="none" strike="noStrike" kern="1200" baseline="0" dirty="0">
                <a:solidFill>
                  <a:schemeClr val="tx1"/>
                </a:solidFill>
                <a:latin typeface="+mn-lt"/>
                <a:ea typeface="+mn-ea"/>
                <a:cs typeface="+mn-cs"/>
              </a:rPr>
              <a:t>Journal of the American Planning Association</a:t>
            </a:r>
            <a:r>
              <a:rPr lang="en-US" sz="1200" b="0" i="0" u="none" strike="noStrike" kern="1200" baseline="0" dirty="0">
                <a:solidFill>
                  <a:schemeClr val="tx1"/>
                </a:solidFill>
                <a:latin typeface="+mn-lt"/>
                <a:ea typeface="+mn-ea"/>
                <a:cs typeface="+mn-cs"/>
              </a:rPr>
              <a:t>, 72:3, 337-346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Noreen C. McDonald (2010). School Siting, </a:t>
            </a:r>
            <a:r>
              <a:rPr lang="en-US" sz="1200" b="0" i="1" kern="1200" dirty="0">
                <a:solidFill>
                  <a:schemeClr val="tx1"/>
                </a:solidFill>
                <a:effectLst/>
                <a:latin typeface="+mn-lt"/>
                <a:ea typeface="+mn-ea"/>
                <a:cs typeface="+mn-cs"/>
              </a:rPr>
              <a:t>Journal of the American Planning Association</a:t>
            </a:r>
            <a:r>
              <a:rPr lang="en-US" sz="1200" b="0" i="0" kern="1200" dirty="0">
                <a:solidFill>
                  <a:schemeClr val="tx1"/>
                </a:solidFill>
                <a:effectLst/>
                <a:latin typeface="+mn-lt"/>
                <a:ea typeface="+mn-ea"/>
                <a:cs typeface="+mn-cs"/>
              </a:rPr>
              <a:t>, 76:2, 184-198, DOI: </a:t>
            </a:r>
            <a:r>
              <a:rPr lang="en-US" sz="1200" b="0" i="0" u="none" kern="1200" dirty="0">
                <a:solidFill>
                  <a:schemeClr val="tx1"/>
                </a:solidFill>
                <a:effectLst/>
                <a:latin typeface="+mn-lt"/>
                <a:ea typeface="+mn-ea"/>
                <a:cs typeface="+mn-cs"/>
              </a:rPr>
              <a:t>10.1080/01944361003595991</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200" dirty="0"/>
              <a:t>U.S. Centers for Disease Control and Prevention. (2005). “Barriers to Children Walking to or from School United States.” Morbidity and Mortality Weekly Report. Web. </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3156874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200"/>
              </a:spcBef>
            </a:pPr>
            <a:r>
              <a:rPr lang="en-US" b="1" dirty="0"/>
              <a:t>Key Message</a:t>
            </a:r>
            <a:r>
              <a:rPr lang="en-US" b="0" dirty="0"/>
              <a:t>: </a:t>
            </a:r>
            <a:r>
              <a:rPr lang="en-US" altLang="en-US" dirty="0">
                <a:latin typeface="Arial" panose="020B0604020202020204" pitchFamily="34" charset="0"/>
              </a:rPr>
              <a:t>Promoting walking and biking to school is an ideal strategy to increase physical activity and health among children, but we only want to do it if it is safe. And that’s where Safe Routes to School programs come in.</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developed by the National Center for Safe Routes to School (2016)</a:t>
            </a:r>
          </a:p>
        </p:txBody>
      </p:sp>
      <p:sp>
        <p:nvSpPr>
          <p:cNvPr id="4" name="Slide Number Placeholder 3"/>
          <p:cNvSpPr>
            <a:spLocks noGrp="1"/>
          </p:cNvSpPr>
          <p:nvPr>
            <p:ph type="sldNum" sz="quarter" idx="10"/>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2903793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8">
            <a:extLst>
              <a:ext uri="{FF2B5EF4-FFF2-40B4-BE49-F238E27FC236}">
                <a16:creationId xmlns:a16="http://schemas.microsoft.com/office/drawing/2014/main" id="{8BFFF38D-2F88-4ADA-B4D5-9926F238D9F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spcBef>
                <a:spcPct val="30000"/>
              </a:spcBef>
              <a:defRPr sz="1100">
                <a:solidFill>
                  <a:schemeClr val="tx1"/>
                </a:solidFill>
                <a:latin typeface="Arial" panose="020B0604020202020204" pitchFamily="34" charset="0"/>
              </a:defRPr>
            </a:lvl1pPr>
            <a:lvl2pPr marL="742950" indent="-285750" defTabSz="933450">
              <a:spcBef>
                <a:spcPct val="30000"/>
              </a:spcBef>
              <a:defRPr sz="1200">
                <a:solidFill>
                  <a:schemeClr val="tx1"/>
                </a:solidFill>
                <a:latin typeface="Arial" panose="020B0604020202020204" pitchFamily="34" charset="0"/>
              </a:defRPr>
            </a:lvl2pPr>
            <a:lvl3pPr marL="1143000" indent="-228600" defTabSz="933450">
              <a:spcBef>
                <a:spcPct val="30000"/>
              </a:spcBef>
              <a:defRPr sz="1200">
                <a:solidFill>
                  <a:schemeClr val="tx1"/>
                </a:solidFill>
                <a:latin typeface="Arial" panose="020B0604020202020204" pitchFamily="34" charset="0"/>
              </a:defRPr>
            </a:lvl3pPr>
            <a:lvl4pPr marL="1600200" indent="-228600" defTabSz="933450">
              <a:spcBef>
                <a:spcPct val="30000"/>
              </a:spcBef>
              <a:defRPr sz="1200">
                <a:solidFill>
                  <a:schemeClr val="tx1"/>
                </a:solidFill>
                <a:latin typeface="Arial" panose="020B0604020202020204" pitchFamily="34" charset="0"/>
              </a:defRPr>
            </a:lvl4pPr>
            <a:lvl5pPr marL="2057400" indent="-228600" defTabSz="93345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0325A31-4871-4D34-9B07-C054C0DFB2AD}" type="slidenum">
              <a:rPr lang="en-US" altLang="en-US" smtClean="0">
                <a:solidFill>
                  <a:srgbClr val="000000"/>
                </a:solidFill>
              </a:rPr>
              <a:pPr>
                <a:spcBef>
                  <a:spcPct val="0"/>
                </a:spcBef>
              </a:pPr>
              <a:t>11</a:t>
            </a:fld>
            <a:endParaRPr lang="en-US" altLang="en-US">
              <a:solidFill>
                <a:srgbClr val="000000"/>
              </a:solidFill>
            </a:endParaRPr>
          </a:p>
        </p:txBody>
      </p:sp>
      <p:sp>
        <p:nvSpPr>
          <p:cNvPr id="32771" name="Rectangle 2">
            <a:extLst>
              <a:ext uri="{FF2B5EF4-FFF2-40B4-BE49-F238E27FC236}">
                <a16:creationId xmlns:a16="http://schemas.microsoft.com/office/drawing/2014/main" id="{E8AF37C6-2E9A-4E93-B0F5-38F1B7CC7CAE}"/>
              </a:ext>
            </a:extLst>
          </p:cNvPr>
          <p:cNvSpPr>
            <a:spLocks noGrp="1" noRot="1" noChangeAspect="1" noChangeArrowheads="1" noTextEdit="1"/>
          </p:cNvSpPr>
          <p:nvPr>
            <p:ph type="sldImg"/>
          </p:nvPr>
        </p:nvSpPr>
        <p:spPr>
          <a:ln/>
        </p:spPr>
      </p:sp>
      <p:sp>
        <p:nvSpPr>
          <p:cNvPr id="84996" name="Rectangle 3">
            <a:extLst>
              <a:ext uri="{FF2B5EF4-FFF2-40B4-BE49-F238E27FC236}">
                <a16:creationId xmlns:a16="http://schemas.microsoft.com/office/drawing/2014/main" id="{542221BE-0094-409F-B62D-2648F9F100C6}"/>
              </a:ext>
            </a:extLst>
          </p:cNvPr>
          <p:cNvSpPr>
            <a:spLocks noGrp="1" noChangeArrowheads="1"/>
          </p:cNvSpPr>
          <p:nvPr>
            <p:ph type="body" idx="1"/>
          </p:nvPr>
        </p:nvSpPr>
        <p:spPr>
          <a:xfrm>
            <a:off x="700088" y="4418013"/>
            <a:ext cx="5610225" cy="4181475"/>
          </a:xfrm>
          <a:ln/>
        </p:spPr>
        <p:txBody>
          <a:bodyPr/>
          <a:lstStyle/>
          <a:p>
            <a:pPr eaLnBrk="1" hangingPunct="1">
              <a:spcBef>
                <a:spcPts val="200"/>
              </a:spcBef>
              <a:defRPr/>
            </a:pPr>
            <a:r>
              <a:rPr lang="en-US" sz="1000" b="1" dirty="0"/>
              <a:t>Notes</a:t>
            </a:r>
            <a:r>
              <a:rPr lang="en-US" sz="1000" dirty="0"/>
              <a:t>: </a:t>
            </a:r>
            <a:r>
              <a:rPr lang="en-US" altLang="en-US" sz="1000" dirty="0"/>
              <a:t>While making it safer to walk or bike was the original goal in Denmark, there are many other potential benefits of SRTS programs.</a:t>
            </a:r>
          </a:p>
          <a:p>
            <a:pPr eaLnBrk="1" hangingPunct="1">
              <a:spcBef>
                <a:spcPts val="200"/>
              </a:spcBef>
              <a:defRPr/>
            </a:pPr>
            <a:r>
              <a:rPr lang="en-US" altLang="en-US" sz="1000" dirty="0"/>
              <a:t>Local SRTS programs may play a role in:</a:t>
            </a:r>
          </a:p>
          <a:p>
            <a:pPr marL="228600" indent="-228600" eaLnBrk="1" hangingPunct="1">
              <a:spcBef>
                <a:spcPts val="200"/>
              </a:spcBef>
              <a:buFont typeface="Arial" pitchFamily="34" charset="0"/>
              <a:buChar char="•"/>
              <a:defRPr/>
            </a:pPr>
            <a:r>
              <a:rPr lang="en-US" altLang="en-US" sz="1000" dirty="0"/>
              <a:t>Reducing traffic congestion and vehicle emissions around schools (which may impact air quality).</a:t>
            </a:r>
          </a:p>
          <a:p>
            <a:pPr marL="228600" indent="-228600" eaLnBrk="1" hangingPunct="1">
              <a:spcBef>
                <a:spcPts val="200"/>
              </a:spcBef>
              <a:buFont typeface="Arial" pitchFamily="34" charset="0"/>
              <a:buChar char="•"/>
              <a:defRPr/>
            </a:pPr>
            <a:r>
              <a:rPr lang="en-US" altLang="en-US" sz="1000" dirty="0"/>
              <a:t>Improving children’s health by giving children the </a:t>
            </a:r>
            <a:r>
              <a:rPr lang="en-US" sz="1000" dirty="0"/>
              <a:t>opportunity to get the physical activity that they need.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Source</a:t>
            </a:r>
            <a:r>
              <a:rPr lang="en-US" sz="1000" dirty="0"/>
              <a:t>: Adapted from slides developed by the National Center for Safe Routes to School (2016)</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microsoft.com/office/2007/relationships/hdphoto" Target="../media/hdphoto1.wdp"/><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19.png"/><Relationship Id="rId9"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dirty="0"/>
              <a:t>School Travel</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FB2E6-0DB4-438B-9401-0AE83BE4B91E}"/>
              </a:ext>
            </a:extLst>
          </p:cNvPr>
          <p:cNvSpPr>
            <a:spLocks noGrp="1"/>
          </p:cNvSpPr>
          <p:nvPr>
            <p:ph type="title"/>
          </p:nvPr>
        </p:nvSpPr>
        <p:spPr/>
        <p:txBody>
          <a:bodyPr/>
          <a:lstStyle/>
          <a:p>
            <a:r>
              <a:rPr lang="en-US" dirty="0"/>
              <a:t>SRTS Programs</a:t>
            </a:r>
          </a:p>
        </p:txBody>
      </p:sp>
      <p:sp>
        <p:nvSpPr>
          <p:cNvPr id="3" name="Content Placeholder 2">
            <a:extLst>
              <a:ext uri="{FF2B5EF4-FFF2-40B4-BE49-F238E27FC236}">
                <a16:creationId xmlns:a16="http://schemas.microsoft.com/office/drawing/2014/main" id="{4E716756-9569-4920-B118-3D86CBC6BDBB}"/>
              </a:ext>
            </a:extLst>
          </p:cNvPr>
          <p:cNvSpPr>
            <a:spLocks noGrp="1"/>
          </p:cNvSpPr>
          <p:nvPr>
            <p:ph idx="1"/>
          </p:nvPr>
        </p:nvSpPr>
        <p:spPr/>
        <p:txBody>
          <a:bodyPr>
            <a:normAutofit lnSpcReduction="10000"/>
          </a:bodyPr>
          <a:lstStyle/>
          <a:p>
            <a:pPr marL="571500" indent="-457200">
              <a:buFont typeface="+mj-lt"/>
              <a:buAutoNum type="arabicPeriod"/>
            </a:pPr>
            <a:r>
              <a:rPr lang="en-US" dirty="0"/>
              <a:t>Make walking and bicycling safe ways to get to school</a:t>
            </a:r>
          </a:p>
          <a:p>
            <a:pPr marL="571500" indent="-457200">
              <a:buFont typeface="+mj-lt"/>
              <a:buAutoNum type="arabicPeriod"/>
            </a:pPr>
            <a:r>
              <a:rPr lang="en-US" dirty="0"/>
              <a:t>Encourage more children to walk and bike to school</a:t>
            </a:r>
          </a:p>
          <a:p>
            <a:pPr marL="114300" indent="0">
              <a:buNone/>
            </a:pPr>
            <a:endParaRPr lang="en-US" dirty="0"/>
          </a:p>
          <a:p>
            <a:r>
              <a:rPr lang="en-US" dirty="0"/>
              <a:t>Programs focus on the 5 Es</a:t>
            </a:r>
          </a:p>
          <a:p>
            <a:pPr lvl="1"/>
            <a:r>
              <a:rPr lang="en-US" dirty="0"/>
              <a:t>Education</a:t>
            </a:r>
          </a:p>
          <a:p>
            <a:pPr lvl="1"/>
            <a:r>
              <a:rPr lang="en-US" dirty="0"/>
              <a:t>Encouragement</a:t>
            </a:r>
          </a:p>
          <a:p>
            <a:pPr lvl="1"/>
            <a:r>
              <a:rPr lang="en-US" dirty="0"/>
              <a:t>Engineering</a:t>
            </a:r>
          </a:p>
          <a:p>
            <a:pPr lvl="1"/>
            <a:r>
              <a:rPr lang="en-US" dirty="0"/>
              <a:t>Enforcement</a:t>
            </a:r>
          </a:p>
          <a:p>
            <a:pPr lvl="1"/>
            <a:r>
              <a:rPr lang="en-US" dirty="0"/>
              <a:t>Evaluation</a:t>
            </a:r>
          </a:p>
          <a:p>
            <a:r>
              <a:rPr lang="en-US" dirty="0"/>
              <a:t>Equity is now considered a 6</a:t>
            </a:r>
            <a:r>
              <a:rPr lang="en-US" baseline="30000" dirty="0"/>
              <a:t>th</a:t>
            </a:r>
            <a:r>
              <a:rPr lang="en-US" dirty="0"/>
              <a:t> E</a:t>
            </a:r>
          </a:p>
        </p:txBody>
      </p:sp>
      <p:sp>
        <p:nvSpPr>
          <p:cNvPr id="4" name="Slide Number Placeholder 3">
            <a:extLst>
              <a:ext uri="{FF2B5EF4-FFF2-40B4-BE49-F238E27FC236}">
                <a16:creationId xmlns:a16="http://schemas.microsoft.com/office/drawing/2014/main" id="{4669C266-59A9-43D8-8261-A9327D829B47}"/>
              </a:ext>
            </a:extLst>
          </p:cNvPr>
          <p:cNvSpPr>
            <a:spLocks noGrp="1"/>
          </p:cNvSpPr>
          <p:nvPr>
            <p:ph type="sldNum" sz="quarter" idx="12"/>
          </p:nvPr>
        </p:nvSpPr>
        <p:spPr/>
        <p:txBody>
          <a:bodyPr/>
          <a:lstStyle/>
          <a:p>
            <a:fld id="{588A7B10-5B59-5847-A2D4-DA6B67CC2B64}" type="slidenum">
              <a:rPr lang="en-US" smtClean="0"/>
              <a:t>10</a:t>
            </a:fld>
            <a:endParaRPr lang="en-US"/>
          </a:p>
        </p:txBody>
      </p:sp>
    </p:spTree>
    <p:extLst>
      <p:ext uri="{BB962C8B-B14F-4D97-AF65-F5344CB8AC3E}">
        <p14:creationId xmlns:p14="http://schemas.microsoft.com/office/powerpoint/2010/main" val="2639620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3">
            <a:extLst>
              <a:ext uri="{FF2B5EF4-FFF2-40B4-BE49-F238E27FC236}">
                <a16:creationId xmlns:a16="http://schemas.microsoft.com/office/drawing/2014/main" id="{B3947349-F3E5-464D-8173-86C4BC8E97F9}"/>
              </a:ext>
            </a:extLst>
          </p:cNvPr>
          <p:cNvSpPr>
            <a:spLocks noGrp="1" noChangeArrowheads="1"/>
          </p:cNvSpPr>
          <p:nvPr>
            <p:ph type="title"/>
          </p:nvPr>
        </p:nvSpPr>
        <p:spPr/>
        <p:txBody>
          <a:bodyPr/>
          <a:lstStyle/>
          <a:p>
            <a:pPr eaLnBrk="1" hangingPunct="1"/>
            <a:r>
              <a:rPr lang="en-US" altLang="en-US" dirty="0"/>
              <a:t>Benefits of SRTS Programs</a:t>
            </a:r>
          </a:p>
        </p:txBody>
      </p:sp>
      <p:sp>
        <p:nvSpPr>
          <p:cNvPr id="31747" name="Rectangle 24">
            <a:extLst>
              <a:ext uri="{FF2B5EF4-FFF2-40B4-BE49-F238E27FC236}">
                <a16:creationId xmlns:a16="http://schemas.microsoft.com/office/drawing/2014/main" id="{A65FA20E-21E2-49C8-AD98-E5AF4E25B5F2}"/>
              </a:ext>
            </a:extLst>
          </p:cNvPr>
          <p:cNvSpPr>
            <a:spLocks noGrp="1" noChangeArrowheads="1"/>
          </p:cNvSpPr>
          <p:nvPr>
            <p:ph idx="1"/>
          </p:nvPr>
        </p:nvSpPr>
        <p:spPr>
          <a:xfrm>
            <a:off x="359508" y="1200150"/>
            <a:ext cx="7467756" cy="3600450"/>
          </a:xfrm>
        </p:spPr>
        <p:txBody>
          <a:bodyPr>
            <a:normAutofit/>
          </a:bodyPr>
          <a:lstStyle/>
          <a:p>
            <a:pPr eaLnBrk="1" hangingPunct="1">
              <a:spcBef>
                <a:spcPts val="1200"/>
              </a:spcBef>
            </a:pPr>
            <a:r>
              <a:rPr lang="en-US" altLang="en-US" dirty="0"/>
              <a:t>Improve safety for pedestrians and bicyclists</a:t>
            </a:r>
          </a:p>
          <a:p>
            <a:pPr eaLnBrk="1" hangingPunct="1">
              <a:lnSpc>
                <a:spcPct val="80000"/>
              </a:lnSpc>
              <a:spcBef>
                <a:spcPts val="1200"/>
              </a:spcBef>
            </a:pPr>
            <a:r>
              <a:rPr lang="en-US" altLang="en-US" dirty="0"/>
              <a:t>Reduce traffic congestion around schools</a:t>
            </a:r>
          </a:p>
          <a:p>
            <a:pPr eaLnBrk="1" hangingPunct="1">
              <a:lnSpc>
                <a:spcPct val="80000"/>
              </a:lnSpc>
              <a:spcBef>
                <a:spcPts val="1200"/>
              </a:spcBef>
            </a:pPr>
            <a:r>
              <a:rPr lang="en-US" altLang="en-US" dirty="0"/>
              <a:t>Reduce emissions </a:t>
            </a:r>
          </a:p>
          <a:p>
            <a:pPr eaLnBrk="1" hangingPunct="1">
              <a:lnSpc>
                <a:spcPct val="80000"/>
              </a:lnSpc>
              <a:spcBef>
                <a:spcPts val="1200"/>
              </a:spcBef>
            </a:pPr>
            <a:r>
              <a:rPr lang="en-US" altLang="en-US" dirty="0"/>
              <a:t>Improve children’s health</a:t>
            </a:r>
          </a:p>
          <a:p>
            <a:pPr eaLnBrk="1" hangingPunct="1">
              <a:lnSpc>
                <a:spcPct val="80000"/>
              </a:lnSpc>
            </a:pPr>
            <a:endParaRPr lang="en-US" altLang="en-US" sz="2100" dirty="0"/>
          </a:p>
          <a:p>
            <a:pPr eaLnBrk="1" hangingPunct="1">
              <a:lnSpc>
                <a:spcPct val="80000"/>
              </a:lnSpc>
            </a:pPr>
            <a:endParaRPr lang="en-US" altLang="en-US" sz="18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D777D80-058A-4769-A832-EE37D52707EC}"/>
              </a:ext>
            </a:extLst>
          </p:cNvPr>
          <p:cNvSpPr>
            <a:spLocks noGrp="1"/>
          </p:cNvSpPr>
          <p:nvPr>
            <p:ph type="title"/>
          </p:nvPr>
        </p:nvSpPr>
        <p:spPr/>
        <p:txBody>
          <a:bodyPr>
            <a:normAutofit fontScale="90000"/>
          </a:bodyPr>
          <a:lstStyle/>
          <a:p>
            <a:r>
              <a:rPr lang="en-US" altLang="en-US" dirty="0"/>
              <a:t>Other Benefits of SRTS Programs</a:t>
            </a:r>
          </a:p>
        </p:txBody>
      </p:sp>
      <p:sp>
        <p:nvSpPr>
          <p:cNvPr id="33795" name="Content Placeholder 2">
            <a:extLst>
              <a:ext uri="{FF2B5EF4-FFF2-40B4-BE49-F238E27FC236}">
                <a16:creationId xmlns:a16="http://schemas.microsoft.com/office/drawing/2014/main" id="{12854ED8-8A0D-4EBE-8647-B93650751F20}"/>
              </a:ext>
            </a:extLst>
          </p:cNvPr>
          <p:cNvSpPr>
            <a:spLocks noGrp="1"/>
          </p:cNvSpPr>
          <p:nvPr>
            <p:ph idx="1"/>
          </p:nvPr>
        </p:nvSpPr>
        <p:spPr>
          <a:xfrm>
            <a:off x="359507" y="1200150"/>
            <a:ext cx="7426339" cy="3600450"/>
          </a:xfrm>
        </p:spPr>
        <p:txBody>
          <a:bodyPr>
            <a:normAutofit/>
          </a:bodyPr>
          <a:lstStyle/>
          <a:p>
            <a:pPr eaLnBrk="1" hangingPunct="1"/>
            <a:r>
              <a:rPr lang="en-US" altLang="en-US" sz="2400" dirty="0"/>
              <a:t>Cost savings for schools (reduce need for “hazard” busing)</a:t>
            </a:r>
          </a:p>
          <a:p>
            <a:pPr eaLnBrk="1" hangingPunct="1"/>
            <a:r>
              <a:rPr lang="en-US" altLang="en-US" sz="2400" dirty="0"/>
              <a:t>Teach fundamental safety skills</a:t>
            </a:r>
          </a:p>
          <a:p>
            <a:pPr eaLnBrk="1" hangingPunct="1"/>
            <a:r>
              <a:rPr lang="en-US" altLang="en-US" sz="2400" dirty="0"/>
              <a:t>Benefit local economy</a:t>
            </a:r>
          </a:p>
          <a:p>
            <a:pPr eaLnBrk="1" hangingPunct="1"/>
            <a:r>
              <a:rPr lang="en-US" altLang="en-US" sz="2400" dirty="0"/>
              <a:t>Strengthen family bonds</a:t>
            </a:r>
          </a:p>
          <a:p>
            <a:pPr eaLnBrk="1" hangingPunct="1"/>
            <a:r>
              <a:rPr lang="en-US" altLang="en-US" sz="2400" dirty="0"/>
              <a:t>Increase child’s sense of freedom and responsibility</a:t>
            </a:r>
          </a:p>
          <a:p>
            <a:pPr eaLnBrk="1" hangingPunct="1"/>
            <a:r>
              <a:rPr lang="en-US" altLang="en-US" sz="2400" dirty="0"/>
              <a:t>Provide more transportation options for everyone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Education</a:t>
            </a:r>
          </a:p>
        </p:txBody>
      </p:sp>
      <p:sp>
        <p:nvSpPr>
          <p:cNvPr id="3" name="Content Placeholder 2"/>
          <p:cNvSpPr>
            <a:spLocks noGrp="1"/>
          </p:cNvSpPr>
          <p:nvPr>
            <p:ph idx="1"/>
          </p:nvPr>
        </p:nvSpPr>
        <p:spPr>
          <a:xfrm>
            <a:off x="359508" y="1200150"/>
            <a:ext cx="6699660" cy="3600450"/>
          </a:xfrm>
        </p:spPr>
        <p:txBody>
          <a:bodyPr/>
          <a:lstStyle/>
          <a:p>
            <a:r>
              <a:rPr lang="en-US" dirty="0"/>
              <a:t>Provide students and community with skills to walk/bike safely</a:t>
            </a:r>
          </a:p>
          <a:p>
            <a:r>
              <a:rPr lang="en-US" dirty="0"/>
              <a:t>Educate about the benefits of active transportation</a:t>
            </a:r>
          </a:p>
          <a:p>
            <a:r>
              <a:rPr lang="en-US" dirty="0"/>
              <a:t>Inform community members about changes in traffic patterns, engineering projects, etc.</a:t>
            </a:r>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13</a:t>
            </a:fld>
            <a:endParaRPr lang="en-US"/>
          </a:p>
        </p:txBody>
      </p:sp>
    </p:spTree>
    <p:extLst>
      <p:ext uri="{BB962C8B-B14F-4D97-AF65-F5344CB8AC3E}">
        <p14:creationId xmlns:p14="http://schemas.microsoft.com/office/powerpoint/2010/main" val="3349401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08" y="22643"/>
            <a:ext cx="7620000" cy="857250"/>
          </a:xfrm>
        </p:spPr>
        <p:txBody>
          <a:bodyPr/>
          <a:lstStyle/>
          <a:p>
            <a:r>
              <a:rPr lang="en-US" dirty="0"/>
              <a:t>The Es: Encouragement</a:t>
            </a:r>
          </a:p>
        </p:txBody>
      </p:sp>
      <p:sp>
        <p:nvSpPr>
          <p:cNvPr id="3" name="Content Placeholder 2"/>
          <p:cNvSpPr>
            <a:spLocks noGrp="1"/>
          </p:cNvSpPr>
          <p:nvPr>
            <p:ph idx="1"/>
          </p:nvPr>
        </p:nvSpPr>
        <p:spPr>
          <a:xfrm>
            <a:off x="359508" y="906435"/>
            <a:ext cx="4078733" cy="3600450"/>
          </a:xfrm>
        </p:spPr>
        <p:txBody>
          <a:bodyPr/>
          <a:lstStyle/>
          <a:p>
            <a:r>
              <a:rPr lang="en-US" dirty="0"/>
              <a:t>Generating enthusiasm and increased walking and bicycling for students through events, activities, and programs</a:t>
            </a:r>
          </a:p>
          <a:p>
            <a:r>
              <a:rPr lang="en-US" dirty="0"/>
              <a:t>International Walk to School Day (Oct.) and Bike To School Day (May)</a:t>
            </a:r>
          </a:p>
        </p:txBody>
      </p:sp>
      <p:sp>
        <p:nvSpPr>
          <p:cNvPr id="4" name="Slide Number Placeholder 3"/>
          <p:cNvSpPr>
            <a:spLocks noGrp="1"/>
          </p:cNvSpPr>
          <p:nvPr>
            <p:ph type="sldNum" sz="quarter" idx="12"/>
          </p:nvPr>
        </p:nvSpPr>
        <p:spPr/>
        <p:txBody>
          <a:bodyPr/>
          <a:lstStyle/>
          <a:p>
            <a:fld id="{588A7B10-5B59-5847-A2D4-DA6B67CC2B64}" type="slidenum">
              <a:rPr lang="en-US" smtClean="0"/>
              <a:t>14</a:t>
            </a:fld>
            <a:endParaRPr lang="en-US"/>
          </a:p>
        </p:txBody>
      </p:sp>
      <p:sp>
        <p:nvSpPr>
          <p:cNvPr id="6" name="TextBox 5"/>
          <p:cNvSpPr txBox="1"/>
          <p:nvPr/>
        </p:nvSpPr>
        <p:spPr>
          <a:xfrm>
            <a:off x="5280722" y="3446881"/>
            <a:ext cx="2999232" cy="253916"/>
          </a:xfrm>
          <a:prstGeom prst="rect">
            <a:avLst/>
          </a:prstGeom>
          <a:noFill/>
        </p:spPr>
        <p:txBody>
          <a:bodyPr wrap="square" rtlCol="0">
            <a:spAutoFit/>
          </a:bodyPr>
          <a:lstStyle/>
          <a:p>
            <a:pPr algn="ctr"/>
            <a:r>
              <a:rPr lang="en-US" sz="1050" i="1" dirty="0"/>
              <a:t>National Center for Safe Routes to School </a:t>
            </a:r>
          </a:p>
        </p:txBody>
      </p:sp>
      <p:pic>
        <p:nvPicPr>
          <p:cNvPr id="8" name="Picture 7" descr="A large group of students and adults walk in a line in front of a school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879892"/>
            <a:ext cx="3407508" cy="2566989"/>
          </a:xfrm>
          <a:prstGeom prst="rect">
            <a:avLst/>
          </a:prstGeom>
        </p:spPr>
      </p:pic>
    </p:spTree>
    <p:extLst>
      <p:ext uri="{BB962C8B-B14F-4D97-AF65-F5344CB8AC3E}">
        <p14:creationId xmlns:p14="http://schemas.microsoft.com/office/powerpoint/2010/main" val="25091879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Engineering</a:t>
            </a:r>
          </a:p>
        </p:txBody>
      </p:sp>
      <p:sp>
        <p:nvSpPr>
          <p:cNvPr id="3" name="Content Placeholder 2"/>
          <p:cNvSpPr>
            <a:spLocks noGrp="1"/>
          </p:cNvSpPr>
          <p:nvPr>
            <p:ph idx="1"/>
          </p:nvPr>
        </p:nvSpPr>
        <p:spPr>
          <a:xfrm>
            <a:off x="359508" y="1200150"/>
            <a:ext cx="4715252" cy="3829050"/>
          </a:xfrm>
        </p:spPr>
        <p:txBody>
          <a:bodyPr>
            <a:normAutofit/>
          </a:bodyPr>
          <a:lstStyle/>
          <a:p>
            <a:r>
              <a:rPr lang="en-US" dirty="0"/>
              <a:t>Design, implementation, operation and maintenance of traffic control devices or physical measures</a:t>
            </a:r>
          </a:p>
          <a:p>
            <a:r>
              <a:rPr lang="en-US" dirty="0"/>
              <a:t>Engineering strategies for:</a:t>
            </a:r>
          </a:p>
          <a:p>
            <a:pPr lvl="1"/>
            <a:r>
              <a:rPr lang="en-US" dirty="0"/>
              <a:t>Around the school</a:t>
            </a:r>
          </a:p>
          <a:p>
            <a:pPr lvl="1"/>
            <a:r>
              <a:rPr lang="en-US" dirty="0"/>
              <a:t>Along the school route</a:t>
            </a:r>
          </a:p>
          <a:p>
            <a:pPr lvl="1"/>
            <a:r>
              <a:rPr lang="en-US" dirty="0"/>
              <a:t>Crossing the street</a:t>
            </a:r>
          </a:p>
          <a:p>
            <a:pPr lvl="1"/>
            <a:r>
              <a:rPr lang="en-US" dirty="0"/>
              <a:t>Slowing down traffic</a:t>
            </a:r>
          </a:p>
          <a:p>
            <a:pPr lvl="0">
              <a:buClr>
                <a:srgbClr val="A9A9A9"/>
              </a:buClr>
            </a:pPr>
            <a:r>
              <a:rPr lang="en-US" dirty="0">
                <a:solidFill>
                  <a:srgbClr val="2F2B20"/>
                </a:solidFill>
              </a:rPr>
              <a:t>Include the community by using audit tools to identify problems</a:t>
            </a:r>
          </a:p>
          <a:p>
            <a:pPr lvl="1"/>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15</a:t>
            </a:fld>
            <a:endParaRPr lang="en-US"/>
          </a:p>
        </p:txBody>
      </p:sp>
      <p:pic>
        <p:nvPicPr>
          <p:cNvPr id="5" name="Picture 4" descr="Residential street with a raised intersection and pedestrian crossing sign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241" y="2794097"/>
            <a:ext cx="2810267" cy="2143424"/>
          </a:xfrm>
          <a:prstGeom prst="rect">
            <a:avLst/>
          </a:prstGeom>
        </p:spPr>
      </p:pic>
      <p:pic>
        <p:nvPicPr>
          <p:cNvPr id="6" name="Picture 5" descr="25 mile per hour speed limit sign with a school zone warning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0624" y="282507"/>
            <a:ext cx="1728884" cy="2458073"/>
          </a:xfrm>
          <a:prstGeom prst="rect">
            <a:avLst/>
          </a:prstGeom>
        </p:spPr>
      </p:pic>
      <p:sp>
        <p:nvSpPr>
          <p:cNvPr id="7" name="TextBox 6"/>
          <p:cNvSpPr txBox="1"/>
          <p:nvPr/>
        </p:nvSpPr>
        <p:spPr>
          <a:xfrm>
            <a:off x="5169240" y="4907633"/>
            <a:ext cx="2904749" cy="253916"/>
          </a:xfrm>
          <a:prstGeom prst="rect">
            <a:avLst/>
          </a:prstGeom>
          <a:noFill/>
        </p:spPr>
        <p:txBody>
          <a:bodyPr wrap="square" rtlCol="0">
            <a:spAutoFit/>
          </a:bodyPr>
          <a:lstStyle/>
          <a:p>
            <a:pPr algn="r"/>
            <a:r>
              <a:rPr lang="en-US" sz="1050" i="1" dirty="0"/>
              <a:t>National Center for Safe Routes to School</a:t>
            </a:r>
          </a:p>
        </p:txBody>
      </p:sp>
    </p:spTree>
    <p:extLst>
      <p:ext uri="{BB962C8B-B14F-4D97-AF65-F5344CB8AC3E}">
        <p14:creationId xmlns:p14="http://schemas.microsoft.com/office/powerpoint/2010/main" val="2666501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Enforcement</a:t>
            </a:r>
          </a:p>
        </p:txBody>
      </p:sp>
      <p:sp>
        <p:nvSpPr>
          <p:cNvPr id="3" name="Content Placeholder 2"/>
          <p:cNvSpPr>
            <a:spLocks noGrp="1"/>
          </p:cNvSpPr>
          <p:nvPr>
            <p:ph idx="1"/>
          </p:nvPr>
        </p:nvSpPr>
        <p:spPr>
          <a:xfrm>
            <a:off x="359508" y="1200150"/>
            <a:ext cx="4212492" cy="3600450"/>
          </a:xfrm>
        </p:spPr>
        <p:txBody>
          <a:bodyPr>
            <a:normAutofit/>
          </a:bodyPr>
          <a:lstStyle/>
          <a:p>
            <a:r>
              <a:rPr lang="en-US" dirty="0"/>
              <a:t>Deter unsafe traffic behaviors through enforcement of new and existing traffic regulations</a:t>
            </a:r>
          </a:p>
          <a:p>
            <a:pPr lvl="1"/>
            <a:r>
              <a:rPr lang="en-US" dirty="0"/>
              <a:t>Drivers AND pedestrians</a:t>
            </a:r>
          </a:p>
          <a:p>
            <a:r>
              <a:rPr lang="en-US" dirty="0"/>
              <a:t>Ensure safety at crossings</a:t>
            </a:r>
          </a:p>
          <a:p>
            <a:r>
              <a:rPr lang="en-US" dirty="0"/>
              <a:t>Address environmental concerns</a:t>
            </a:r>
          </a:p>
          <a:p>
            <a:pPr lvl="1"/>
            <a:r>
              <a:rPr lang="en-US" dirty="0"/>
              <a:t>Abandoned property, loose dogs, etc. create unsafe environments for students</a:t>
            </a:r>
          </a:p>
          <a:p>
            <a:pPr lvl="1"/>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16</a:t>
            </a:fld>
            <a:endParaRPr lang="en-US"/>
          </a:p>
        </p:txBody>
      </p:sp>
      <p:pic>
        <p:nvPicPr>
          <p:cNvPr id="5" name="Picture 4" descr="People cross the road and a crosswalk while a police officer helps direct traffic "/>
          <p:cNvPicPr>
            <a:picLocks noChangeAspect="1"/>
          </p:cNvPicPr>
          <p:nvPr/>
        </p:nvPicPr>
        <p:blipFill rotWithShape="1">
          <a:blip r:embed="rId3" cstate="print">
            <a:extLst>
              <a:ext uri="{28A0092B-C50C-407E-A947-70E740481C1C}">
                <a14:useLocalDpi xmlns:a14="http://schemas.microsoft.com/office/drawing/2010/main" val="0"/>
              </a:ext>
            </a:extLst>
          </a:blip>
          <a:srcRect t="15844" b="16485"/>
          <a:stretch/>
        </p:blipFill>
        <p:spPr>
          <a:xfrm>
            <a:off x="4657433" y="1200150"/>
            <a:ext cx="3533884" cy="3188566"/>
          </a:xfrm>
          <a:prstGeom prst="rect">
            <a:avLst/>
          </a:prstGeom>
        </p:spPr>
      </p:pic>
      <p:sp>
        <p:nvSpPr>
          <p:cNvPr id="6" name="TextBox 5"/>
          <p:cNvSpPr txBox="1"/>
          <p:nvPr/>
        </p:nvSpPr>
        <p:spPr>
          <a:xfrm>
            <a:off x="6512025" y="4388716"/>
            <a:ext cx="1679292" cy="261610"/>
          </a:xfrm>
          <a:prstGeom prst="rect">
            <a:avLst/>
          </a:prstGeom>
          <a:noFill/>
        </p:spPr>
        <p:txBody>
          <a:bodyPr wrap="square" rtlCol="0">
            <a:spAutoFit/>
          </a:bodyPr>
          <a:lstStyle/>
          <a:p>
            <a:pPr algn="r"/>
            <a:r>
              <a:rPr lang="en-US" sz="1050" i="1" dirty="0"/>
              <a:t>Kristen Brookshire</a:t>
            </a:r>
          </a:p>
        </p:txBody>
      </p:sp>
    </p:spTree>
    <p:extLst>
      <p:ext uri="{BB962C8B-B14F-4D97-AF65-F5344CB8AC3E}">
        <p14:creationId xmlns:p14="http://schemas.microsoft.com/office/powerpoint/2010/main" val="1178166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Evaluation</a:t>
            </a:r>
          </a:p>
        </p:txBody>
      </p:sp>
      <p:sp>
        <p:nvSpPr>
          <p:cNvPr id="3" name="Content Placeholder 2"/>
          <p:cNvSpPr>
            <a:spLocks noGrp="1"/>
          </p:cNvSpPr>
          <p:nvPr>
            <p:ph idx="1"/>
          </p:nvPr>
        </p:nvSpPr>
        <p:spPr>
          <a:xfrm>
            <a:off x="359508" y="1200150"/>
            <a:ext cx="7399445" cy="3600450"/>
          </a:xfrm>
        </p:spPr>
        <p:txBody>
          <a:bodyPr/>
          <a:lstStyle/>
          <a:p>
            <a:r>
              <a:rPr lang="en-US" dirty="0"/>
              <a:t>Making sure that the underlying problem is identified so that proper strategies are selected</a:t>
            </a:r>
          </a:p>
          <a:p>
            <a:r>
              <a:rPr lang="en-US" dirty="0"/>
              <a:t>Setting reasonable expectations about what the program can do</a:t>
            </a:r>
          </a:p>
          <a:p>
            <a:r>
              <a:rPr lang="en-US" dirty="0"/>
              <a:t>Identifying changes that will improve the program</a:t>
            </a:r>
          </a:p>
          <a:p>
            <a:r>
              <a:rPr lang="en-US" dirty="0"/>
              <a:t>Determining if the program is having the desired results</a:t>
            </a:r>
          </a:p>
          <a:p>
            <a:pPr lvl="1"/>
            <a:r>
              <a:rPr lang="en-US" dirty="0"/>
              <a:t>Ensuring that programs and initiatives are supporting equitable outcomes</a:t>
            </a:r>
          </a:p>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17</a:t>
            </a:fld>
            <a:endParaRPr lang="en-US"/>
          </a:p>
        </p:txBody>
      </p:sp>
    </p:spTree>
    <p:extLst>
      <p:ext uri="{BB962C8B-B14F-4D97-AF65-F5344CB8AC3E}">
        <p14:creationId xmlns:p14="http://schemas.microsoft.com/office/powerpoint/2010/main" val="4097593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Equity</a:t>
            </a:r>
          </a:p>
        </p:txBody>
      </p:sp>
      <p:sp>
        <p:nvSpPr>
          <p:cNvPr id="3" name="Content Placeholder 2"/>
          <p:cNvSpPr>
            <a:spLocks noGrp="1"/>
          </p:cNvSpPr>
          <p:nvPr>
            <p:ph idx="1"/>
          </p:nvPr>
        </p:nvSpPr>
        <p:spPr>
          <a:xfrm>
            <a:off x="359508" y="1200150"/>
            <a:ext cx="5245764" cy="3600450"/>
          </a:xfrm>
        </p:spPr>
        <p:txBody>
          <a:bodyPr/>
          <a:lstStyle/>
          <a:p>
            <a:r>
              <a:rPr lang="en-US" dirty="0"/>
              <a:t>Ensure SRTS programs benefit all demographic groups</a:t>
            </a:r>
          </a:p>
          <a:p>
            <a:pPr lvl="1"/>
            <a:r>
              <a:rPr lang="en-US" dirty="0"/>
              <a:t>Low-income students, students of color, students with disabilities, students of all genders</a:t>
            </a:r>
          </a:p>
          <a:p>
            <a:r>
              <a:rPr lang="en-US" dirty="0"/>
              <a:t>Prioritize schools with the highest need</a:t>
            </a:r>
          </a:p>
          <a:p>
            <a:pPr lvl="1"/>
            <a:r>
              <a:rPr lang="en-US" dirty="0"/>
              <a:t>Can help reduce health and educational disparities in underserved communities.</a:t>
            </a:r>
          </a:p>
          <a:p>
            <a:pPr marL="114300" indent="0">
              <a:buNone/>
            </a:pPr>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18</a:t>
            </a:fld>
            <a:endParaRPr lang="en-US"/>
          </a:p>
        </p:txBody>
      </p:sp>
      <p:pic>
        <p:nvPicPr>
          <p:cNvPr id="6" name="Picture 5" descr="3 girls with matching backpacks all step onto a sidewalk ">
            <a:extLst>
              <a:ext uri="{FF2B5EF4-FFF2-40B4-BE49-F238E27FC236}">
                <a16:creationId xmlns:a16="http://schemas.microsoft.com/office/drawing/2014/main" id="{A81D9FB4-2C9C-43C0-BBB0-33EFD39CEF8A}"/>
              </a:ext>
            </a:extLst>
          </p:cNvPr>
          <p:cNvPicPr>
            <a:picLocks noChangeAspect="1"/>
          </p:cNvPicPr>
          <p:nvPr/>
        </p:nvPicPr>
        <p:blipFill>
          <a:blip r:embed="rId3"/>
          <a:stretch>
            <a:fillRect/>
          </a:stretch>
        </p:blipFill>
        <p:spPr>
          <a:xfrm>
            <a:off x="5740717" y="1200150"/>
            <a:ext cx="2369439" cy="3159252"/>
          </a:xfrm>
          <a:prstGeom prst="rect">
            <a:avLst/>
          </a:prstGeom>
        </p:spPr>
      </p:pic>
      <p:sp>
        <p:nvSpPr>
          <p:cNvPr id="8" name="TextBox 7">
            <a:extLst>
              <a:ext uri="{FF2B5EF4-FFF2-40B4-BE49-F238E27FC236}">
                <a16:creationId xmlns:a16="http://schemas.microsoft.com/office/drawing/2014/main" id="{1685355A-58E6-4ED5-BD89-A2B0A7A5322D}"/>
              </a:ext>
            </a:extLst>
          </p:cNvPr>
          <p:cNvSpPr txBox="1"/>
          <p:nvPr/>
        </p:nvSpPr>
        <p:spPr>
          <a:xfrm>
            <a:off x="6430864" y="4331970"/>
            <a:ext cx="1679292" cy="261610"/>
          </a:xfrm>
          <a:prstGeom prst="rect">
            <a:avLst/>
          </a:prstGeom>
          <a:noFill/>
        </p:spPr>
        <p:txBody>
          <a:bodyPr wrap="square" rtlCol="0">
            <a:spAutoFit/>
          </a:bodyPr>
          <a:lstStyle/>
          <a:p>
            <a:pPr algn="r"/>
            <a:r>
              <a:rPr lang="en-US" sz="1050" i="1" dirty="0"/>
              <a:t>Kristen Brookshire</a:t>
            </a:r>
          </a:p>
        </p:txBody>
      </p:sp>
    </p:spTree>
    <p:extLst>
      <p:ext uri="{BB962C8B-B14F-4D97-AF65-F5344CB8AC3E}">
        <p14:creationId xmlns:p14="http://schemas.microsoft.com/office/powerpoint/2010/main" val="797827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Es: Equity</a:t>
            </a:r>
          </a:p>
        </p:txBody>
      </p:sp>
      <p:sp>
        <p:nvSpPr>
          <p:cNvPr id="4" name="Slide Number Placeholder 3"/>
          <p:cNvSpPr>
            <a:spLocks noGrp="1"/>
          </p:cNvSpPr>
          <p:nvPr>
            <p:ph type="sldNum" sz="quarter" idx="12"/>
          </p:nvPr>
        </p:nvSpPr>
        <p:spPr/>
        <p:txBody>
          <a:bodyPr/>
          <a:lstStyle/>
          <a:p>
            <a:fld id="{588A7B10-5B59-5847-A2D4-DA6B67CC2B64}" type="slidenum">
              <a:rPr lang="en-US" smtClean="0"/>
              <a:t>19</a:t>
            </a:fld>
            <a:endParaRPr lang="en-US"/>
          </a:p>
        </p:txBody>
      </p:sp>
      <p:pic>
        <p:nvPicPr>
          <p:cNvPr id="11266" name="Picture 2" descr="Infographic on Communities with sidewalks. 90 percent of high income communities have sidewalks compared to 49 percent for low income. ">
            <a:extLst>
              <a:ext uri="{FF2B5EF4-FFF2-40B4-BE49-F238E27FC236}">
                <a16:creationId xmlns:a16="http://schemas.microsoft.com/office/drawing/2014/main" id="{27D35494-2030-48C6-BB16-F44039DBDD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8356" y="1063229"/>
            <a:ext cx="4922303" cy="3945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201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dirty="0"/>
              <a:t>School travel patterns</a:t>
            </a:r>
          </a:p>
          <a:p>
            <a:r>
              <a:rPr lang="en-US" dirty="0"/>
              <a:t>Safe Routes to School</a:t>
            </a:r>
          </a:p>
          <a:p>
            <a:r>
              <a:rPr lang="en-US" dirty="0"/>
              <a:t>School zone design</a:t>
            </a:r>
          </a:p>
          <a:p>
            <a:r>
              <a:rPr lang="en-US" dirty="0"/>
              <a:t>School site selection</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F3602-0A0A-4FA9-A6EF-072A907E71B2}"/>
              </a:ext>
            </a:extLst>
          </p:cNvPr>
          <p:cNvSpPr>
            <a:spLocks noGrp="1"/>
          </p:cNvSpPr>
          <p:nvPr>
            <p:ph type="title"/>
          </p:nvPr>
        </p:nvSpPr>
        <p:spPr/>
        <p:txBody>
          <a:bodyPr/>
          <a:lstStyle/>
          <a:p>
            <a:r>
              <a:rPr lang="en-US" dirty="0"/>
              <a:t>SRTS Example – Fort Collins</a:t>
            </a:r>
          </a:p>
        </p:txBody>
      </p:sp>
      <p:sp>
        <p:nvSpPr>
          <p:cNvPr id="3" name="Content Placeholder 2">
            <a:extLst>
              <a:ext uri="{FF2B5EF4-FFF2-40B4-BE49-F238E27FC236}">
                <a16:creationId xmlns:a16="http://schemas.microsoft.com/office/drawing/2014/main" id="{1E47EDDC-566D-4A57-AC20-41B6224C2D58}"/>
              </a:ext>
            </a:extLst>
          </p:cNvPr>
          <p:cNvSpPr>
            <a:spLocks noGrp="1"/>
          </p:cNvSpPr>
          <p:nvPr>
            <p:ph idx="1"/>
          </p:nvPr>
        </p:nvSpPr>
        <p:spPr>
          <a:xfrm>
            <a:off x="359508" y="1200150"/>
            <a:ext cx="7751220" cy="3600450"/>
          </a:xfrm>
        </p:spPr>
        <p:txBody>
          <a:bodyPr/>
          <a:lstStyle/>
          <a:p>
            <a:r>
              <a:rPr lang="en-US" dirty="0"/>
              <a:t>City program partnered with school district, bike advocacy groups, etc.</a:t>
            </a:r>
          </a:p>
          <a:p>
            <a:r>
              <a:rPr lang="en-US" dirty="0"/>
              <a:t>Focus on educational programming, especially through partnerships with Bike Fort Collins</a:t>
            </a:r>
          </a:p>
          <a:p>
            <a:pPr lvl="1"/>
            <a:r>
              <a:rPr lang="en-US" dirty="0"/>
              <a:t>School rotation schedule improves reach and equity</a:t>
            </a:r>
          </a:p>
          <a:p>
            <a:pPr lvl="1"/>
            <a:r>
              <a:rPr lang="en-US" dirty="0"/>
              <a:t>Bike clubs, bike field trips, walkathons, family bike rodeos, etc.</a:t>
            </a:r>
          </a:p>
          <a:p>
            <a:pPr lvl="0">
              <a:buClr>
                <a:srgbClr val="A9A9A9"/>
              </a:buClr>
            </a:pPr>
            <a:r>
              <a:rPr lang="en-US" dirty="0">
                <a:solidFill>
                  <a:srgbClr val="2F2B20"/>
                </a:solidFill>
              </a:rPr>
              <a:t>Evaluation and annual reporting</a:t>
            </a:r>
          </a:p>
          <a:p>
            <a:pPr marL="777240" lvl="2" indent="0">
              <a:buNone/>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3DB04E6-55FA-46FD-BE73-40B2FD4941AF}"/>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5" name="Picture 4" descr="Safe Routes to School logo">
            <a:extLst>
              <a:ext uri="{FF2B5EF4-FFF2-40B4-BE49-F238E27FC236}">
                <a16:creationId xmlns:a16="http://schemas.microsoft.com/office/drawing/2014/main" id="{DFF60E3D-C477-4EB1-B8BA-A20670CF7320}"/>
              </a:ext>
            </a:extLst>
          </p:cNvPr>
          <p:cNvPicPr>
            <a:picLocks noChangeAspect="1"/>
          </p:cNvPicPr>
          <p:nvPr/>
        </p:nvPicPr>
        <p:blipFill>
          <a:blip r:embed="rId3"/>
          <a:stretch>
            <a:fillRect/>
          </a:stretch>
        </p:blipFill>
        <p:spPr>
          <a:xfrm>
            <a:off x="4452979" y="4026846"/>
            <a:ext cx="3657749" cy="968940"/>
          </a:xfrm>
          <a:prstGeom prst="rect">
            <a:avLst/>
          </a:prstGeom>
        </p:spPr>
      </p:pic>
    </p:spTree>
    <p:extLst>
      <p:ext uri="{BB962C8B-B14F-4D97-AF65-F5344CB8AC3E}">
        <p14:creationId xmlns:p14="http://schemas.microsoft.com/office/powerpoint/2010/main" val="3588604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C3A22-D8F4-43C9-8659-212BA9D0F45B}"/>
              </a:ext>
            </a:extLst>
          </p:cNvPr>
          <p:cNvSpPr>
            <a:spLocks noGrp="1"/>
          </p:cNvSpPr>
          <p:nvPr>
            <p:ph type="title"/>
          </p:nvPr>
        </p:nvSpPr>
        <p:spPr/>
        <p:txBody>
          <a:bodyPr/>
          <a:lstStyle/>
          <a:p>
            <a:r>
              <a:rPr lang="en-US" sz="3600" dirty="0"/>
              <a:t>International Education Examples</a:t>
            </a:r>
          </a:p>
        </p:txBody>
      </p:sp>
      <p:sp>
        <p:nvSpPr>
          <p:cNvPr id="3" name="Content Placeholder 2">
            <a:extLst>
              <a:ext uri="{FF2B5EF4-FFF2-40B4-BE49-F238E27FC236}">
                <a16:creationId xmlns:a16="http://schemas.microsoft.com/office/drawing/2014/main" id="{8EE89844-EB40-4ECD-AD62-A0555411A85C}"/>
              </a:ext>
            </a:extLst>
          </p:cNvPr>
          <p:cNvSpPr>
            <a:spLocks noGrp="1"/>
          </p:cNvSpPr>
          <p:nvPr>
            <p:ph idx="1"/>
          </p:nvPr>
        </p:nvSpPr>
        <p:spPr/>
        <p:txBody>
          <a:bodyPr/>
          <a:lstStyle/>
          <a:p>
            <a:r>
              <a:rPr lang="en-US" dirty="0"/>
              <a:t>In Berlin, children take cycling training and skills test in 3</a:t>
            </a:r>
            <a:r>
              <a:rPr lang="en-US" baseline="30000" dirty="0"/>
              <a:t>rd</a:t>
            </a:r>
            <a:r>
              <a:rPr lang="en-US" dirty="0"/>
              <a:t> or 4</a:t>
            </a:r>
            <a:r>
              <a:rPr lang="en-US" baseline="30000" dirty="0"/>
              <a:t>th</a:t>
            </a:r>
            <a:r>
              <a:rPr lang="en-US" dirty="0"/>
              <a:t> grade</a:t>
            </a:r>
          </a:p>
          <a:p>
            <a:pPr lvl="1"/>
            <a:r>
              <a:rPr lang="en-US" dirty="0"/>
              <a:t>Police supervise lessons on off-street training grounds</a:t>
            </a:r>
          </a:p>
          <a:p>
            <a:pPr lvl="1"/>
            <a:r>
              <a:rPr lang="en-US" dirty="0"/>
              <a:t>Police then accompany for ride on city streets </a:t>
            </a:r>
          </a:p>
          <a:p>
            <a:r>
              <a:rPr lang="en-US" dirty="0"/>
              <a:t>Similar program at Dutch schools</a:t>
            </a:r>
          </a:p>
          <a:p>
            <a:pPr lvl="1"/>
            <a:r>
              <a:rPr lang="en-US" dirty="0"/>
              <a:t>Free bicycles provided for students who don’t own one </a:t>
            </a:r>
          </a:p>
          <a:p>
            <a:r>
              <a:rPr lang="en-US" dirty="0"/>
              <a:t>Bicycling Ambassadors program used in Toronto and some American cities </a:t>
            </a:r>
          </a:p>
          <a:p>
            <a:pPr lvl="1"/>
            <a:endParaRPr lang="en-US" dirty="0"/>
          </a:p>
        </p:txBody>
      </p:sp>
      <p:sp>
        <p:nvSpPr>
          <p:cNvPr id="4" name="Slide Number Placeholder 3">
            <a:extLst>
              <a:ext uri="{FF2B5EF4-FFF2-40B4-BE49-F238E27FC236}">
                <a16:creationId xmlns:a16="http://schemas.microsoft.com/office/drawing/2014/main" id="{1212700C-242C-44D9-BDBB-B6A87163AAED}"/>
              </a:ext>
            </a:extLst>
          </p:cNvPr>
          <p:cNvSpPr>
            <a:spLocks noGrp="1"/>
          </p:cNvSpPr>
          <p:nvPr>
            <p:ph type="sldNum" sz="quarter" idx="12"/>
          </p:nvPr>
        </p:nvSpPr>
        <p:spPr/>
        <p:txBody>
          <a:bodyPr/>
          <a:lstStyle/>
          <a:p>
            <a:fld id="{588A7B10-5B59-5847-A2D4-DA6B67CC2B64}" type="slidenum">
              <a:rPr lang="en-US" smtClean="0"/>
              <a:t>21</a:t>
            </a:fld>
            <a:endParaRPr lang="en-US"/>
          </a:p>
        </p:txBody>
      </p:sp>
    </p:spTree>
    <p:extLst>
      <p:ext uri="{BB962C8B-B14F-4D97-AF65-F5344CB8AC3E}">
        <p14:creationId xmlns:p14="http://schemas.microsoft.com/office/powerpoint/2010/main" val="3522316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descr="A group of people walking down a street holding a stop sign&#10;&#10;Description automatically generated">
            <a:extLst>
              <a:ext uri="{FF2B5EF4-FFF2-40B4-BE49-F238E27FC236}">
                <a16:creationId xmlns:a16="http://schemas.microsoft.com/office/drawing/2014/main" id="{4859E7C6-408B-4F65-BADB-A058B8608B61}"/>
              </a:ext>
            </a:extLst>
          </p:cNvPr>
          <p:cNvPicPr>
            <a:picLocks noChangeAspect="1"/>
          </p:cNvPicPr>
          <p:nvPr/>
        </p:nvPicPr>
        <p:blipFill rotWithShape="1">
          <a:blip r:embed="rId3">
            <a:alphaModFix amt="20000"/>
          </a:blip>
          <a:srcRect b="7635"/>
          <a:stretch/>
        </p:blipFill>
        <p:spPr>
          <a:xfrm>
            <a:off x="0" y="0"/>
            <a:ext cx="8355084" cy="5143500"/>
          </a:xfrm>
          <a:prstGeom prst="rect">
            <a:avLst/>
          </a:prstGeom>
        </p:spPr>
      </p:pic>
      <p:sp>
        <p:nvSpPr>
          <p:cNvPr id="117762" name="Rectangle 11">
            <a:extLst>
              <a:ext uri="{FF2B5EF4-FFF2-40B4-BE49-F238E27FC236}">
                <a16:creationId xmlns:a16="http://schemas.microsoft.com/office/drawing/2014/main" id="{395C2E3E-CD6E-4EA5-8367-2184F78F652F}"/>
              </a:ext>
            </a:extLst>
          </p:cNvPr>
          <p:cNvSpPr>
            <a:spLocks noGrp="1" noChangeArrowheads="1"/>
          </p:cNvSpPr>
          <p:nvPr>
            <p:ph type="title"/>
          </p:nvPr>
        </p:nvSpPr>
        <p:spPr/>
        <p:txBody>
          <a:bodyPr>
            <a:normAutofit fontScale="90000"/>
          </a:bodyPr>
          <a:lstStyle/>
          <a:p>
            <a:pPr eaLnBrk="1" hangingPunct="1"/>
            <a:r>
              <a:rPr lang="en-US" altLang="en-US" dirty="0"/>
              <a:t>Research Shows Programs Work</a:t>
            </a:r>
          </a:p>
        </p:txBody>
      </p:sp>
      <p:sp>
        <p:nvSpPr>
          <p:cNvPr id="2" name="Content Placeholder 1">
            <a:extLst>
              <a:ext uri="{FF2B5EF4-FFF2-40B4-BE49-F238E27FC236}">
                <a16:creationId xmlns:a16="http://schemas.microsoft.com/office/drawing/2014/main" id="{2F452D9E-1F36-4046-A8F1-85AEC8F7A57B}"/>
              </a:ext>
            </a:extLst>
          </p:cNvPr>
          <p:cNvSpPr>
            <a:spLocks noGrp="1"/>
          </p:cNvSpPr>
          <p:nvPr>
            <p:ph idx="1"/>
          </p:nvPr>
        </p:nvSpPr>
        <p:spPr/>
        <p:txBody>
          <a:bodyPr/>
          <a:lstStyle/>
          <a:p>
            <a:r>
              <a:rPr lang="en-US" altLang="en-US" sz="2400" dirty="0"/>
              <a:t>A study of 801 schools between in 2007-2013 found increases in walking and bicycling</a:t>
            </a:r>
          </a:p>
          <a:p>
            <a:pPr lvl="1"/>
            <a:r>
              <a:rPr lang="en-US" dirty="0"/>
              <a:t>25% increase (5% per year) with education and encouragement programs</a:t>
            </a:r>
          </a:p>
          <a:p>
            <a:pPr lvl="1"/>
            <a:r>
              <a:rPr lang="en-US" dirty="0"/>
              <a:t>18% increase with infrastructure improvements</a:t>
            </a:r>
          </a:p>
          <a:p>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FB2E6-0DB4-438B-9401-0AE83BE4B91E}"/>
              </a:ext>
            </a:extLst>
          </p:cNvPr>
          <p:cNvSpPr>
            <a:spLocks noGrp="1"/>
          </p:cNvSpPr>
          <p:nvPr>
            <p:ph type="title"/>
          </p:nvPr>
        </p:nvSpPr>
        <p:spPr/>
        <p:txBody>
          <a:bodyPr/>
          <a:lstStyle/>
          <a:p>
            <a:r>
              <a:rPr lang="en-US" dirty="0"/>
              <a:t>SRTS History</a:t>
            </a:r>
          </a:p>
        </p:txBody>
      </p:sp>
      <p:sp>
        <p:nvSpPr>
          <p:cNvPr id="3" name="Content Placeholder 2">
            <a:extLst>
              <a:ext uri="{FF2B5EF4-FFF2-40B4-BE49-F238E27FC236}">
                <a16:creationId xmlns:a16="http://schemas.microsoft.com/office/drawing/2014/main" id="{4E716756-9569-4920-B118-3D86CBC6BDBB}"/>
              </a:ext>
            </a:extLst>
          </p:cNvPr>
          <p:cNvSpPr>
            <a:spLocks noGrp="1"/>
          </p:cNvSpPr>
          <p:nvPr>
            <p:ph idx="1"/>
          </p:nvPr>
        </p:nvSpPr>
        <p:spPr/>
        <p:txBody>
          <a:bodyPr>
            <a:normAutofit/>
          </a:bodyPr>
          <a:lstStyle/>
          <a:p>
            <a:r>
              <a:rPr lang="en-US" dirty="0"/>
              <a:t>1970: concept began in Denmark</a:t>
            </a:r>
          </a:p>
          <a:p>
            <a:r>
              <a:rPr lang="en-US" dirty="0"/>
              <a:t>1997: first U.S. SRTS program in Bronx, NY</a:t>
            </a:r>
          </a:p>
          <a:p>
            <a:r>
              <a:rPr lang="en-US" dirty="0"/>
              <a:t>2005: Transportation Bill established Federal SRTS program</a:t>
            </a:r>
          </a:p>
          <a:p>
            <a:pPr lvl="1"/>
            <a:r>
              <a:rPr lang="en-US" dirty="0"/>
              <a:t>State DOTs decided how to spend dedicated SRTS funds on infrastructure changes and non-infrastructure activities</a:t>
            </a:r>
          </a:p>
          <a:p>
            <a:pPr lvl="1"/>
            <a:r>
              <a:rPr lang="en-US" dirty="0"/>
              <a:t>States required to have a full time SRTS coordinator</a:t>
            </a:r>
          </a:p>
          <a:p>
            <a:r>
              <a:rPr lang="en-US" dirty="0"/>
              <a:t>2012 – present: SRTS became an eligible activity that competed alongside other programs</a:t>
            </a:r>
          </a:p>
        </p:txBody>
      </p:sp>
      <p:sp>
        <p:nvSpPr>
          <p:cNvPr id="4" name="Slide Number Placeholder 3">
            <a:extLst>
              <a:ext uri="{FF2B5EF4-FFF2-40B4-BE49-F238E27FC236}">
                <a16:creationId xmlns:a16="http://schemas.microsoft.com/office/drawing/2014/main" id="{4669C266-59A9-43D8-8261-A9327D829B47}"/>
              </a:ext>
            </a:extLst>
          </p:cNvPr>
          <p:cNvSpPr>
            <a:spLocks noGrp="1"/>
          </p:cNvSpPr>
          <p:nvPr>
            <p:ph type="sldNum" sz="quarter" idx="12"/>
          </p:nvPr>
        </p:nvSpPr>
        <p:spPr/>
        <p:txBody>
          <a:bodyPr/>
          <a:lstStyle/>
          <a:p>
            <a:fld id="{588A7B10-5B59-5847-A2D4-DA6B67CC2B64}" type="slidenum">
              <a:rPr lang="en-US" smtClean="0"/>
              <a:t>23</a:t>
            </a:fld>
            <a:endParaRPr lang="en-US"/>
          </a:p>
        </p:txBody>
      </p:sp>
    </p:spTree>
    <p:extLst>
      <p:ext uri="{BB962C8B-B14F-4D97-AF65-F5344CB8AC3E}">
        <p14:creationId xmlns:p14="http://schemas.microsoft.com/office/powerpoint/2010/main" val="3575597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6C251-F742-4D01-B6FF-41DE9F427B40}"/>
              </a:ext>
            </a:extLst>
          </p:cNvPr>
          <p:cNvSpPr>
            <a:spLocks noGrp="1"/>
          </p:cNvSpPr>
          <p:nvPr>
            <p:ph type="title"/>
          </p:nvPr>
        </p:nvSpPr>
        <p:spPr/>
        <p:txBody>
          <a:bodyPr/>
          <a:lstStyle/>
          <a:p>
            <a:r>
              <a:rPr lang="en-US" dirty="0"/>
              <a:t>School zone design</a:t>
            </a:r>
          </a:p>
        </p:txBody>
      </p:sp>
      <p:sp>
        <p:nvSpPr>
          <p:cNvPr id="3" name="Text Placeholder 2">
            <a:extLst>
              <a:ext uri="{FF2B5EF4-FFF2-40B4-BE49-F238E27FC236}">
                <a16:creationId xmlns:a16="http://schemas.microsoft.com/office/drawing/2014/main" id="{4A8DA1BE-6AE9-4AC5-B9DA-167D9B6E000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708C8C-1036-4D66-8C71-853987A5212A}"/>
              </a:ext>
            </a:extLst>
          </p:cNvPr>
          <p:cNvSpPr>
            <a:spLocks noGrp="1"/>
          </p:cNvSpPr>
          <p:nvPr>
            <p:ph type="sldNum" sz="quarter" idx="12"/>
          </p:nvPr>
        </p:nvSpPr>
        <p:spPr/>
        <p:txBody>
          <a:bodyPr/>
          <a:lstStyle/>
          <a:p>
            <a:fld id="{588A7B10-5B59-5847-A2D4-DA6B67CC2B64}" type="slidenum">
              <a:rPr lang="en-US" smtClean="0"/>
              <a:t>24</a:t>
            </a:fld>
            <a:endParaRPr lang="en-US"/>
          </a:p>
        </p:txBody>
      </p:sp>
    </p:spTree>
    <p:extLst>
      <p:ext uri="{BB962C8B-B14F-4D97-AF65-F5344CB8AC3E}">
        <p14:creationId xmlns:p14="http://schemas.microsoft.com/office/powerpoint/2010/main" val="7333177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man and children walk along the sidewalk towards a school bus ">
            <a:extLst>
              <a:ext uri="{FF2B5EF4-FFF2-40B4-BE49-F238E27FC236}">
                <a16:creationId xmlns:a16="http://schemas.microsoft.com/office/drawing/2014/main" id="{9CD444AB-AB83-4B8A-8EC8-69F38647871E}"/>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4312961" y="2008414"/>
            <a:ext cx="3927897" cy="2792186"/>
          </a:xfrm>
          <a:prstGeom prst="rect">
            <a:avLst/>
          </a:prstGeom>
        </p:spPr>
      </p:pic>
      <p:sp>
        <p:nvSpPr>
          <p:cNvPr id="2" name="Title 1">
            <a:extLst>
              <a:ext uri="{FF2B5EF4-FFF2-40B4-BE49-F238E27FC236}">
                <a16:creationId xmlns:a16="http://schemas.microsoft.com/office/drawing/2014/main" id="{176C0EDC-BFF4-4F58-A86E-4333FAE7A6EC}"/>
              </a:ext>
            </a:extLst>
          </p:cNvPr>
          <p:cNvSpPr>
            <a:spLocks noGrp="1"/>
          </p:cNvSpPr>
          <p:nvPr>
            <p:ph type="title"/>
          </p:nvPr>
        </p:nvSpPr>
        <p:spPr/>
        <p:txBody>
          <a:bodyPr/>
          <a:lstStyle/>
          <a:p>
            <a:r>
              <a:rPr lang="en-US" dirty="0"/>
              <a:t>Design Principles Near Schools</a:t>
            </a:r>
          </a:p>
        </p:txBody>
      </p:sp>
      <p:sp>
        <p:nvSpPr>
          <p:cNvPr id="3" name="Content Placeholder 2">
            <a:extLst>
              <a:ext uri="{FF2B5EF4-FFF2-40B4-BE49-F238E27FC236}">
                <a16:creationId xmlns:a16="http://schemas.microsoft.com/office/drawing/2014/main" id="{28D5A3F5-5A11-46B9-AEBC-D8B07C917A9F}"/>
              </a:ext>
            </a:extLst>
          </p:cNvPr>
          <p:cNvSpPr>
            <a:spLocks noGrp="1"/>
          </p:cNvSpPr>
          <p:nvPr>
            <p:ph idx="1"/>
          </p:nvPr>
        </p:nvSpPr>
        <p:spPr>
          <a:xfrm>
            <a:off x="359508" y="1200150"/>
            <a:ext cx="4130849" cy="3600450"/>
          </a:xfrm>
        </p:spPr>
        <p:txBody>
          <a:bodyPr/>
          <a:lstStyle/>
          <a:p>
            <a:r>
              <a:rPr lang="en-US" dirty="0"/>
              <a:t>Reduce speed of vehicles</a:t>
            </a:r>
          </a:p>
          <a:p>
            <a:r>
              <a:rPr lang="en-US" dirty="0"/>
              <a:t>Improve access and mobility</a:t>
            </a:r>
          </a:p>
          <a:p>
            <a:r>
              <a:rPr lang="en-US" dirty="0"/>
              <a:t>Separate modes</a:t>
            </a:r>
          </a:p>
          <a:p>
            <a:r>
              <a:rPr lang="en-US" dirty="0"/>
              <a:t>Improve visibility</a:t>
            </a:r>
          </a:p>
          <a:p>
            <a:r>
              <a:rPr lang="en-US" dirty="0"/>
              <a:t>Reduce pedestrian crossing distance</a:t>
            </a:r>
          </a:p>
        </p:txBody>
      </p:sp>
      <p:sp>
        <p:nvSpPr>
          <p:cNvPr id="4" name="Slide Number Placeholder 3">
            <a:extLst>
              <a:ext uri="{FF2B5EF4-FFF2-40B4-BE49-F238E27FC236}">
                <a16:creationId xmlns:a16="http://schemas.microsoft.com/office/drawing/2014/main" id="{7000EBF1-5909-43D5-B046-9BA949E11367}"/>
              </a:ext>
            </a:extLst>
          </p:cNvPr>
          <p:cNvSpPr>
            <a:spLocks noGrp="1"/>
          </p:cNvSpPr>
          <p:nvPr>
            <p:ph type="sldNum" sz="quarter" idx="12"/>
          </p:nvPr>
        </p:nvSpPr>
        <p:spPr/>
        <p:txBody>
          <a:bodyPr/>
          <a:lstStyle/>
          <a:p>
            <a:fld id="{588A7B10-5B59-5847-A2D4-DA6B67CC2B64}" type="slidenum">
              <a:rPr lang="en-US" smtClean="0"/>
              <a:t>25</a:t>
            </a:fld>
            <a:endParaRPr lang="en-US"/>
          </a:p>
        </p:txBody>
      </p:sp>
      <p:sp>
        <p:nvSpPr>
          <p:cNvPr id="6" name="TextBox 5">
            <a:extLst>
              <a:ext uri="{FF2B5EF4-FFF2-40B4-BE49-F238E27FC236}">
                <a16:creationId xmlns:a16="http://schemas.microsoft.com/office/drawing/2014/main" id="{D4C283A3-33DC-433C-9AEC-256EAB1B12B2}"/>
              </a:ext>
            </a:extLst>
          </p:cNvPr>
          <p:cNvSpPr txBox="1"/>
          <p:nvPr/>
        </p:nvSpPr>
        <p:spPr>
          <a:xfrm>
            <a:off x="6084970" y="4800600"/>
            <a:ext cx="2155888" cy="253916"/>
          </a:xfrm>
          <a:prstGeom prst="rect">
            <a:avLst/>
          </a:prstGeom>
          <a:noFill/>
        </p:spPr>
        <p:txBody>
          <a:bodyPr wrap="square" rtlCol="0">
            <a:spAutoFit/>
          </a:bodyPr>
          <a:lstStyle/>
          <a:p>
            <a:pPr algn="r"/>
            <a:r>
              <a:rPr lang="en-US" sz="1050" i="1" dirty="0"/>
              <a:t>Kristen Brookshire</a:t>
            </a:r>
          </a:p>
        </p:txBody>
      </p:sp>
    </p:spTree>
    <p:extLst>
      <p:ext uri="{BB962C8B-B14F-4D97-AF65-F5344CB8AC3E}">
        <p14:creationId xmlns:p14="http://schemas.microsoft.com/office/powerpoint/2010/main" val="693519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A4CFDE-C6BD-45DD-8FCB-DE69EC61241F}"/>
              </a:ext>
            </a:extLst>
          </p:cNvPr>
          <p:cNvSpPr>
            <a:spLocks noGrp="1"/>
          </p:cNvSpPr>
          <p:nvPr>
            <p:ph type="sldNum" sz="quarter" idx="12"/>
          </p:nvPr>
        </p:nvSpPr>
        <p:spPr/>
        <p:txBody>
          <a:bodyPr/>
          <a:lstStyle/>
          <a:p>
            <a:fld id="{588A7B10-5B59-5847-A2D4-DA6B67CC2B64}" type="slidenum">
              <a:rPr lang="en-US" smtClean="0"/>
              <a:t>26</a:t>
            </a:fld>
            <a:endParaRPr lang="en-US"/>
          </a:p>
        </p:txBody>
      </p:sp>
      <p:pic>
        <p:nvPicPr>
          <p:cNvPr id="5" name="Picture 4" descr="Map of a school which shows all of the pedestrian &amp; bicycle facilities and safety interventions ">
            <a:extLst>
              <a:ext uri="{FF2B5EF4-FFF2-40B4-BE49-F238E27FC236}">
                <a16:creationId xmlns:a16="http://schemas.microsoft.com/office/drawing/2014/main" id="{DE0BB7BF-E678-45B4-848A-7657AE75ED47}"/>
              </a:ext>
            </a:extLst>
          </p:cNvPr>
          <p:cNvPicPr>
            <a:picLocks noChangeAspect="1"/>
          </p:cNvPicPr>
          <p:nvPr/>
        </p:nvPicPr>
        <p:blipFill>
          <a:blip r:embed="rId3"/>
          <a:stretch>
            <a:fillRect/>
          </a:stretch>
        </p:blipFill>
        <p:spPr>
          <a:xfrm>
            <a:off x="2080617" y="0"/>
            <a:ext cx="4982766" cy="5143500"/>
          </a:xfrm>
          <a:prstGeom prst="rect">
            <a:avLst/>
          </a:prstGeom>
        </p:spPr>
      </p:pic>
      <p:sp>
        <p:nvSpPr>
          <p:cNvPr id="6" name="TextBox 5">
            <a:extLst>
              <a:ext uri="{FF2B5EF4-FFF2-40B4-BE49-F238E27FC236}">
                <a16:creationId xmlns:a16="http://schemas.microsoft.com/office/drawing/2014/main" id="{2101977B-DB05-4C88-963A-401179ADECA0}"/>
              </a:ext>
            </a:extLst>
          </p:cNvPr>
          <p:cNvSpPr txBox="1"/>
          <p:nvPr/>
        </p:nvSpPr>
        <p:spPr>
          <a:xfrm>
            <a:off x="5435746" y="4889584"/>
            <a:ext cx="2155888"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211694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Managing Speed</a:t>
            </a:r>
          </a:p>
        </p:txBody>
      </p:sp>
      <p:sp>
        <p:nvSpPr>
          <p:cNvPr id="11" name="Content Placeholder 10"/>
          <p:cNvSpPr>
            <a:spLocks noGrp="1"/>
          </p:cNvSpPr>
          <p:nvPr>
            <p:ph idx="1"/>
          </p:nvPr>
        </p:nvSpPr>
        <p:spPr/>
        <p:txBody>
          <a:bodyPr/>
          <a:lstStyle/>
          <a:p>
            <a:r>
              <a:rPr lang="en-US" dirty="0"/>
              <a:t>Design school zones and surrounding streets for safety of students</a:t>
            </a:r>
          </a:p>
          <a:p>
            <a:pPr lvl="1"/>
            <a:r>
              <a:rPr lang="en-US" dirty="0"/>
              <a:t>Reduce speeds</a:t>
            </a:r>
          </a:p>
          <a:p>
            <a:pPr lvl="1"/>
            <a:r>
              <a:rPr lang="en-US" dirty="0"/>
              <a:t>Maximize visibility at crossings</a:t>
            </a:r>
          </a:p>
          <a:p>
            <a:r>
              <a:rPr lang="en-US" dirty="0"/>
              <a:t>Traffic calming designs</a:t>
            </a:r>
          </a:p>
          <a:p>
            <a:pPr lvl="1"/>
            <a:r>
              <a:rPr lang="en-US" dirty="0"/>
              <a:t>Vertical Elements </a:t>
            </a:r>
          </a:p>
          <a:p>
            <a:pPr lvl="2"/>
            <a:r>
              <a:rPr lang="en-US" dirty="0"/>
              <a:t>Speed tables, speed humps, raised crossings</a:t>
            </a:r>
          </a:p>
          <a:p>
            <a:pPr lvl="1"/>
            <a:r>
              <a:rPr lang="en-US" dirty="0"/>
              <a:t>Gateway/pinch points</a:t>
            </a:r>
          </a:p>
          <a:p>
            <a:pPr lvl="1"/>
            <a:r>
              <a:rPr lang="en-US" dirty="0"/>
              <a:t>Crossing treatments</a:t>
            </a:r>
          </a:p>
        </p:txBody>
      </p:sp>
      <p:sp>
        <p:nvSpPr>
          <p:cNvPr id="4" name="Slide Number Placeholder 3"/>
          <p:cNvSpPr>
            <a:spLocks noGrp="1"/>
          </p:cNvSpPr>
          <p:nvPr>
            <p:ph type="sldNum" sz="quarter" idx="12"/>
          </p:nvPr>
        </p:nvSpPr>
        <p:spPr/>
        <p:txBody>
          <a:bodyPr/>
          <a:lstStyle/>
          <a:p>
            <a:fld id="{588A7B10-5B59-5847-A2D4-DA6B67CC2B64}" type="slidenum">
              <a:rPr lang="en-US" smtClean="0"/>
              <a:pPr/>
              <a:t>27</a:t>
            </a:fld>
            <a:endParaRPr lang="en-US"/>
          </a:p>
        </p:txBody>
      </p:sp>
    </p:spTree>
    <p:extLst>
      <p:ext uri="{BB962C8B-B14F-4D97-AF65-F5344CB8AC3E}">
        <p14:creationId xmlns:p14="http://schemas.microsoft.com/office/powerpoint/2010/main" val="3663469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endering of a median/refuge island">
            <a:extLst>
              <a:ext uri="{FF2B5EF4-FFF2-40B4-BE49-F238E27FC236}">
                <a16:creationId xmlns:a16="http://schemas.microsoft.com/office/drawing/2014/main" id="{49B6C7BD-C11A-495B-BB0E-CE3F1DF21F33}"/>
              </a:ext>
            </a:extLst>
          </p:cNvPr>
          <p:cNvPicPr>
            <a:picLocks noChangeAspect="1"/>
          </p:cNvPicPr>
          <p:nvPr/>
        </p:nvPicPr>
        <p:blipFill rotWithShape="1">
          <a:blip r:embed="rId3"/>
          <a:srcRect l="26146"/>
          <a:stretch/>
        </p:blipFill>
        <p:spPr>
          <a:xfrm>
            <a:off x="2998044" y="2980180"/>
            <a:ext cx="2347095" cy="1434037"/>
          </a:xfrm>
          <a:prstGeom prst="rect">
            <a:avLst/>
          </a:prstGeom>
          <a:ln>
            <a:solidFill>
              <a:schemeClr val="tx2"/>
            </a:solidFill>
          </a:ln>
        </p:spPr>
      </p:pic>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28</a:t>
            </a:fld>
            <a:endParaRPr lang="en-US"/>
          </a:p>
        </p:txBody>
      </p:sp>
      <p:sp>
        <p:nvSpPr>
          <p:cNvPr id="24" name="Rectangle 23">
            <a:extLst>
              <a:ext uri="{FF2B5EF4-FFF2-40B4-BE49-F238E27FC236}">
                <a16:creationId xmlns:a16="http://schemas.microsoft.com/office/drawing/2014/main" id="{DC777576-6EF3-4EA9-A5C6-7E542F2653CB}"/>
              </a:ext>
            </a:extLst>
          </p:cNvPr>
          <p:cNvSpPr/>
          <p:nvPr/>
        </p:nvSpPr>
        <p:spPr>
          <a:xfrm>
            <a:off x="329593" y="4532318"/>
            <a:ext cx="238233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Speed hump/bump/table</a:t>
            </a:r>
          </a:p>
        </p:txBody>
      </p:sp>
      <p:pic>
        <p:nvPicPr>
          <p:cNvPr id="2" name="Picture 1" descr="Rendering of a speed hump/bump/table">
            <a:extLst>
              <a:ext uri="{FF2B5EF4-FFF2-40B4-BE49-F238E27FC236}">
                <a16:creationId xmlns:a16="http://schemas.microsoft.com/office/drawing/2014/main" id="{576072E9-5878-47DF-8265-7E0F91D55B15}"/>
              </a:ext>
            </a:extLst>
          </p:cNvPr>
          <p:cNvPicPr>
            <a:picLocks noChangeAspect="1"/>
          </p:cNvPicPr>
          <p:nvPr/>
        </p:nvPicPr>
        <p:blipFill rotWithShape="1">
          <a:blip r:embed="rId4"/>
          <a:srcRect l="26042"/>
          <a:stretch/>
        </p:blipFill>
        <p:spPr>
          <a:xfrm>
            <a:off x="321797" y="2980180"/>
            <a:ext cx="2392331" cy="1458556"/>
          </a:xfrm>
          <a:prstGeom prst="rect">
            <a:avLst/>
          </a:prstGeom>
          <a:ln>
            <a:solidFill>
              <a:schemeClr val="tx2"/>
            </a:solidFill>
          </a:ln>
        </p:spPr>
      </p:pic>
      <p:pic>
        <p:nvPicPr>
          <p:cNvPr id="4" name="Picture 3" descr="Rendering of a curb extension">
            <a:extLst>
              <a:ext uri="{FF2B5EF4-FFF2-40B4-BE49-F238E27FC236}">
                <a16:creationId xmlns:a16="http://schemas.microsoft.com/office/drawing/2014/main" id="{D6E6596E-8F9B-4B32-BFE4-ED03FD48E840}"/>
              </a:ext>
            </a:extLst>
          </p:cNvPr>
          <p:cNvPicPr>
            <a:picLocks noChangeAspect="1"/>
          </p:cNvPicPr>
          <p:nvPr/>
        </p:nvPicPr>
        <p:blipFill>
          <a:blip r:embed="rId5"/>
          <a:stretch>
            <a:fillRect/>
          </a:stretch>
        </p:blipFill>
        <p:spPr>
          <a:xfrm>
            <a:off x="5592304" y="2980180"/>
            <a:ext cx="2406206" cy="1453015"/>
          </a:xfrm>
          <a:prstGeom prst="rect">
            <a:avLst/>
          </a:prstGeom>
          <a:ln>
            <a:solidFill>
              <a:schemeClr val="tx2"/>
            </a:solidFill>
          </a:ln>
        </p:spPr>
      </p:pic>
      <p:pic>
        <p:nvPicPr>
          <p:cNvPr id="6" name="Picture 5" descr="Rendering of a raised intersection">
            <a:extLst>
              <a:ext uri="{FF2B5EF4-FFF2-40B4-BE49-F238E27FC236}">
                <a16:creationId xmlns:a16="http://schemas.microsoft.com/office/drawing/2014/main" id="{8D429E2B-6B9A-4A64-B680-9AD2E849E399}"/>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Lst>
          </a:blip>
          <a:srcRect t="18873" b="19037"/>
          <a:stretch/>
        </p:blipFill>
        <p:spPr>
          <a:xfrm>
            <a:off x="2998044" y="1013038"/>
            <a:ext cx="2349102" cy="1458556"/>
          </a:xfrm>
          <a:prstGeom prst="rect">
            <a:avLst/>
          </a:prstGeom>
          <a:ln>
            <a:solidFill>
              <a:schemeClr val="tx2"/>
            </a:solidFill>
          </a:ln>
        </p:spPr>
      </p:pic>
      <p:pic>
        <p:nvPicPr>
          <p:cNvPr id="7" name="Picture 6" descr="Rendering of a raised crosswalk">
            <a:extLst>
              <a:ext uri="{FF2B5EF4-FFF2-40B4-BE49-F238E27FC236}">
                <a16:creationId xmlns:a16="http://schemas.microsoft.com/office/drawing/2014/main" id="{05D20EA6-7B6D-461A-B622-F92A7085B832}"/>
              </a:ext>
            </a:extLst>
          </p:cNvPr>
          <p:cNvPicPr>
            <a:picLocks noChangeAspect="1"/>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Lst>
          </a:blip>
          <a:srcRect t="19210" b="19371"/>
          <a:stretch/>
        </p:blipFill>
        <p:spPr>
          <a:xfrm>
            <a:off x="5623732" y="1013038"/>
            <a:ext cx="2374778" cy="1458556"/>
          </a:xfrm>
          <a:prstGeom prst="rect">
            <a:avLst/>
          </a:prstGeom>
          <a:ln>
            <a:solidFill>
              <a:schemeClr val="tx2"/>
            </a:solidFill>
          </a:ln>
        </p:spPr>
      </p:pic>
      <p:pic>
        <p:nvPicPr>
          <p:cNvPr id="9" name="Picture 8" descr="Rendering of a roundabout ">
            <a:extLst>
              <a:ext uri="{FF2B5EF4-FFF2-40B4-BE49-F238E27FC236}">
                <a16:creationId xmlns:a16="http://schemas.microsoft.com/office/drawing/2014/main" id="{169E32C3-D398-44CA-A7A3-7C15C642968C}"/>
              </a:ext>
            </a:extLst>
          </p:cNvPr>
          <p:cNvPicPr>
            <a:picLocks noChangeAspect="1"/>
          </p:cNvPicPr>
          <p:nvPr/>
        </p:nvPicPr>
        <p:blipFill rotWithShape="1">
          <a:blip r:embed="rId10"/>
          <a:srcRect l="26250"/>
          <a:stretch/>
        </p:blipFill>
        <p:spPr>
          <a:xfrm>
            <a:off x="321797" y="1011118"/>
            <a:ext cx="2390135" cy="1462397"/>
          </a:xfrm>
          <a:prstGeom prst="rect">
            <a:avLst/>
          </a:prstGeom>
          <a:ln>
            <a:solidFill>
              <a:schemeClr val="tx2"/>
            </a:solidFill>
          </a:ln>
        </p:spPr>
      </p:pic>
      <p:sp>
        <p:nvSpPr>
          <p:cNvPr id="17" name="Rectangle 16">
            <a:extLst>
              <a:ext uri="{FF2B5EF4-FFF2-40B4-BE49-F238E27FC236}">
                <a16:creationId xmlns:a16="http://schemas.microsoft.com/office/drawing/2014/main" id="{EED692A1-A3C4-457A-9210-977A0A44797C}"/>
              </a:ext>
            </a:extLst>
          </p:cNvPr>
          <p:cNvSpPr/>
          <p:nvPr/>
        </p:nvSpPr>
        <p:spPr>
          <a:xfrm>
            <a:off x="2998043" y="4532206"/>
            <a:ext cx="2347096"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Medians/refuge islands</a:t>
            </a:r>
          </a:p>
        </p:txBody>
      </p:sp>
      <p:sp>
        <p:nvSpPr>
          <p:cNvPr id="18" name="Rectangle 17">
            <a:extLst>
              <a:ext uri="{FF2B5EF4-FFF2-40B4-BE49-F238E27FC236}">
                <a16:creationId xmlns:a16="http://schemas.microsoft.com/office/drawing/2014/main" id="{FB7DB9FC-A88D-46DC-AD3E-CD8EC37D8E05}"/>
              </a:ext>
            </a:extLst>
          </p:cNvPr>
          <p:cNvSpPr/>
          <p:nvPr/>
        </p:nvSpPr>
        <p:spPr>
          <a:xfrm>
            <a:off x="321797" y="2543967"/>
            <a:ext cx="2390134"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Roundabouts</a:t>
            </a:r>
          </a:p>
        </p:txBody>
      </p:sp>
      <p:sp>
        <p:nvSpPr>
          <p:cNvPr id="19" name="Rectangle 18">
            <a:extLst>
              <a:ext uri="{FF2B5EF4-FFF2-40B4-BE49-F238E27FC236}">
                <a16:creationId xmlns:a16="http://schemas.microsoft.com/office/drawing/2014/main" id="{AD5C2104-BD7D-44B8-BBBE-81AB6BADF019}"/>
              </a:ext>
            </a:extLst>
          </p:cNvPr>
          <p:cNvSpPr/>
          <p:nvPr/>
        </p:nvSpPr>
        <p:spPr>
          <a:xfrm>
            <a:off x="5623732" y="2543966"/>
            <a:ext cx="237477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Raised crosswalks</a:t>
            </a:r>
          </a:p>
        </p:txBody>
      </p:sp>
      <p:sp>
        <p:nvSpPr>
          <p:cNvPr id="25" name="Rectangle 24">
            <a:extLst>
              <a:ext uri="{FF2B5EF4-FFF2-40B4-BE49-F238E27FC236}">
                <a16:creationId xmlns:a16="http://schemas.microsoft.com/office/drawing/2014/main" id="{B8C77EEC-376C-4063-9206-FBB12C9446F1}"/>
              </a:ext>
            </a:extLst>
          </p:cNvPr>
          <p:cNvSpPr/>
          <p:nvPr/>
        </p:nvSpPr>
        <p:spPr>
          <a:xfrm>
            <a:off x="2998044" y="2543967"/>
            <a:ext cx="2363854"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Raised intersection</a:t>
            </a:r>
          </a:p>
        </p:txBody>
      </p:sp>
      <p:sp>
        <p:nvSpPr>
          <p:cNvPr id="26" name="Rectangle 25">
            <a:extLst>
              <a:ext uri="{FF2B5EF4-FFF2-40B4-BE49-F238E27FC236}">
                <a16:creationId xmlns:a16="http://schemas.microsoft.com/office/drawing/2014/main" id="{D5575E48-5369-4659-ACC2-A328C66FA818}"/>
              </a:ext>
            </a:extLst>
          </p:cNvPr>
          <p:cNvSpPr/>
          <p:nvPr/>
        </p:nvSpPr>
        <p:spPr>
          <a:xfrm>
            <a:off x="5745067" y="4519460"/>
            <a:ext cx="213210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Curb extensions</a:t>
            </a:r>
          </a:p>
        </p:txBody>
      </p:sp>
      <p:sp>
        <p:nvSpPr>
          <p:cNvPr id="27" name="Title 1">
            <a:extLst>
              <a:ext uri="{FF2B5EF4-FFF2-40B4-BE49-F238E27FC236}">
                <a16:creationId xmlns:a16="http://schemas.microsoft.com/office/drawing/2014/main" id="{781D8D7B-BCF7-4156-93FD-88D21639F891}"/>
              </a:ext>
            </a:extLst>
          </p:cNvPr>
          <p:cNvSpPr>
            <a:spLocks noGrp="1"/>
          </p:cNvSpPr>
          <p:nvPr>
            <p:ph type="title"/>
          </p:nvPr>
        </p:nvSpPr>
        <p:spPr>
          <a:xfrm>
            <a:off x="283308" y="139304"/>
            <a:ext cx="7620000" cy="651271"/>
          </a:xfrm>
        </p:spPr>
        <p:txBody>
          <a:bodyPr/>
          <a:lstStyle/>
          <a:p>
            <a:r>
              <a:rPr lang="en-US" sz="3600" dirty="0"/>
              <a:t>Examples of Traffic Calming Measures</a:t>
            </a:r>
          </a:p>
        </p:txBody>
      </p:sp>
      <p:sp>
        <p:nvSpPr>
          <p:cNvPr id="16" name="TextBox 15"/>
          <p:cNvSpPr txBox="1"/>
          <p:nvPr/>
        </p:nvSpPr>
        <p:spPr>
          <a:xfrm>
            <a:off x="6068042" y="4835030"/>
            <a:ext cx="2034988"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425593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Signage and Warnings</a:t>
            </a:r>
          </a:p>
        </p:txBody>
      </p:sp>
      <p:sp>
        <p:nvSpPr>
          <p:cNvPr id="3" name="Content Placeholder 2"/>
          <p:cNvSpPr>
            <a:spLocks noGrp="1"/>
          </p:cNvSpPr>
          <p:nvPr>
            <p:ph idx="1"/>
          </p:nvPr>
        </p:nvSpPr>
        <p:spPr>
          <a:xfrm>
            <a:off x="359508" y="1200150"/>
            <a:ext cx="5474364" cy="3600450"/>
          </a:xfrm>
        </p:spPr>
        <p:txBody>
          <a:bodyPr>
            <a:normAutofit lnSpcReduction="10000"/>
          </a:bodyPr>
          <a:lstStyle/>
          <a:p>
            <a:r>
              <a:rPr lang="en-US" dirty="0"/>
              <a:t>Inform drivers of special conditions in school zones</a:t>
            </a:r>
          </a:p>
          <a:p>
            <a:r>
              <a:rPr lang="en-US" dirty="0"/>
              <a:t>School speed limits</a:t>
            </a:r>
          </a:p>
          <a:p>
            <a:pPr lvl="1"/>
            <a:r>
              <a:rPr lang="en-US" dirty="0"/>
              <a:t>Typically lower during school hours</a:t>
            </a:r>
          </a:p>
          <a:p>
            <a:pPr lvl="1"/>
            <a:r>
              <a:rPr lang="en-US" dirty="0"/>
              <a:t>Signs, overhead flashers, speed feedback signs</a:t>
            </a:r>
          </a:p>
          <a:p>
            <a:r>
              <a:rPr lang="en-US" dirty="0"/>
              <a:t>School zone signage</a:t>
            </a:r>
          </a:p>
          <a:p>
            <a:pPr lvl="1"/>
            <a:r>
              <a:rPr lang="en-US" dirty="0"/>
              <a:t>Warn drivers of increased pedestrian activity in school zones</a:t>
            </a:r>
          </a:p>
          <a:p>
            <a:pPr lvl="1"/>
            <a:r>
              <a:rPr lang="en-US" dirty="0"/>
              <a:t>Prepare drivers to look for children</a:t>
            </a:r>
          </a:p>
        </p:txBody>
      </p:sp>
      <p:sp>
        <p:nvSpPr>
          <p:cNvPr id="4" name="Slide Number Placeholder 3"/>
          <p:cNvSpPr>
            <a:spLocks noGrp="1"/>
          </p:cNvSpPr>
          <p:nvPr>
            <p:ph type="sldNum" sz="quarter" idx="12"/>
          </p:nvPr>
        </p:nvSpPr>
        <p:spPr/>
        <p:txBody>
          <a:bodyPr/>
          <a:lstStyle/>
          <a:p>
            <a:fld id="{588A7B10-5B59-5847-A2D4-DA6B67CC2B64}" type="slidenum">
              <a:rPr lang="en-US" smtClean="0"/>
              <a:t>29</a:t>
            </a:fld>
            <a:endParaRPr lang="en-US"/>
          </a:p>
        </p:txBody>
      </p:sp>
      <p:pic>
        <p:nvPicPr>
          <p:cNvPr id="5" name="Picture 4" descr="Speed limit sign in a school zone with adjustable speed and warning ligh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1075" y="1321173"/>
            <a:ext cx="2281490" cy="3039808"/>
          </a:xfrm>
          <a:prstGeom prst="rect">
            <a:avLst/>
          </a:prstGeom>
        </p:spPr>
      </p:pic>
      <p:sp>
        <p:nvSpPr>
          <p:cNvPr id="6" name="TextBox 5"/>
          <p:cNvSpPr txBox="1"/>
          <p:nvPr/>
        </p:nvSpPr>
        <p:spPr>
          <a:xfrm>
            <a:off x="6086677" y="4360981"/>
            <a:ext cx="2155888"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3596582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School Travel Patterns</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26611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5A086-A99B-45EF-B00C-8E607FAC4A58}"/>
              </a:ext>
            </a:extLst>
          </p:cNvPr>
          <p:cNvSpPr>
            <a:spLocks noGrp="1"/>
          </p:cNvSpPr>
          <p:nvPr>
            <p:ph type="title"/>
          </p:nvPr>
        </p:nvSpPr>
        <p:spPr/>
        <p:txBody>
          <a:bodyPr/>
          <a:lstStyle/>
          <a:p>
            <a:r>
              <a:rPr lang="en-US" dirty="0"/>
              <a:t>Signage and Warnings</a:t>
            </a:r>
          </a:p>
        </p:txBody>
      </p:sp>
      <p:sp>
        <p:nvSpPr>
          <p:cNvPr id="4" name="Slide Number Placeholder 3">
            <a:extLst>
              <a:ext uri="{FF2B5EF4-FFF2-40B4-BE49-F238E27FC236}">
                <a16:creationId xmlns:a16="http://schemas.microsoft.com/office/drawing/2014/main" id="{C0FE41B9-F3AF-45F0-98BB-AA20E9D0A692}"/>
              </a:ext>
            </a:extLst>
          </p:cNvPr>
          <p:cNvSpPr>
            <a:spLocks noGrp="1"/>
          </p:cNvSpPr>
          <p:nvPr>
            <p:ph type="sldNum" sz="quarter" idx="12"/>
          </p:nvPr>
        </p:nvSpPr>
        <p:spPr/>
        <p:txBody>
          <a:bodyPr/>
          <a:lstStyle/>
          <a:p>
            <a:fld id="{588A7B10-5B59-5847-A2D4-DA6B67CC2B64}" type="slidenum">
              <a:rPr lang="en-US" smtClean="0"/>
              <a:t>30</a:t>
            </a:fld>
            <a:endParaRPr lang="en-US"/>
          </a:p>
        </p:txBody>
      </p:sp>
      <p:pic>
        <p:nvPicPr>
          <p:cNvPr id="5" name="Picture 4" descr="Guide for different types of school area signs such as school advance crossing assembly, school crossing assembly, school zone sign, or school speed limit assembly ">
            <a:extLst>
              <a:ext uri="{FF2B5EF4-FFF2-40B4-BE49-F238E27FC236}">
                <a16:creationId xmlns:a16="http://schemas.microsoft.com/office/drawing/2014/main" id="{F2DD3611-7BF6-4509-886F-C6316199E408}"/>
              </a:ext>
            </a:extLst>
          </p:cNvPr>
          <p:cNvPicPr>
            <a:picLocks noChangeAspect="1"/>
          </p:cNvPicPr>
          <p:nvPr/>
        </p:nvPicPr>
        <p:blipFill>
          <a:blip r:embed="rId3"/>
          <a:stretch>
            <a:fillRect/>
          </a:stretch>
        </p:blipFill>
        <p:spPr>
          <a:xfrm>
            <a:off x="2107642" y="1063229"/>
            <a:ext cx="4123731" cy="3685328"/>
          </a:xfrm>
          <a:prstGeom prst="rect">
            <a:avLst/>
          </a:prstGeom>
        </p:spPr>
      </p:pic>
      <p:sp>
        <p:nvSpPr>
          <p:cNvPr id="6" name="TextBox 5">
            <a:extLst>
              <a:ext uri="{FF2B5EF4-FFF2-40B4-BE49-F238E27FC236}">
                <a16:creationId xmlns:a16="http://schemas.microsoft.com/office/drawing/2014/main" id="{720024B9-FE17-4F2F-AE24-9151A50C8B94}"/>
              </a:ext>
            </a:extLst>
          </p:cNvPr>
          <p:cNvSpPr txBox="1"/>
          <p:nvPr/>
        </p:nvSpPr>
        <p:spPr>
          <a:xfrm>
            <a:off x="4075485" y="4748557"/>
            <a:ext cx="2155888"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643621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Design for Children</a:t>
            </a:r>
          </a:p>
        </p:txBody>
      </p:sp>
      <p:sp>
        <p:nvSpPr>
          <p:cNvPr id="6" name="Content Placeholder 5"/>
          <p:cNvSpPr>
            <a:spLocks noGrp="1"/>
          </p:cNvSpPr>
          <p:nvPr>
            <p:ph idx="1"/>
          </p:nvPr>
        </p:nvSpPr>
        <p:spPr/>
        <p:txBody>
          <a:bodyPr/>
          <a:lstStyle/>
          <a:p>
            <a:r>
              <a:rPr lang="en-US" dirty="0"/>
              <a:t>Special considerations for children</a:t>
            </a:r>
          </a:p>
          <a:p>
            <a:pPr lvl="1"/>
            <a:r>
              <a:rPr lang="en-US" dirty="0"/>
              <a:t>Clear and legible paths of travel</a:t>
            </a:r>
          </a:p>
          <a:p>
            <a:pPr lvl="1"/>
            <a:r>
              <a:rPr lang="en-US" dirty="0"/>
              <a:t>Encourage predictable behavior</a:t>
            </a:r>
          </a:p>
          <a:p>
            <a:pPr lvl="1"/>
            <a:r>
              <a:rPr lang="en-US" dirty="0"/>
              <a:t>Consider children’s size in design elements</a:t>
            </a:r>
          </a:p>
          <a:p>
            <a:r>
              <a:rPr lang="en-US" dirty="0"/>
              <a:t>Signal timing should accommodate slower walking speeds and large groups</a:t>
            </a:r>
          </a:p>
          <a:p>
            <a:r>
              <a:rPr lang="en-US" dirty="0"/>
              <a:t>ADA compliance</a:t>
            </a:r>
          </a:p>
          <a:p>
            <a:pPr lvl="1"/>
            <a:r>
              <a:rPr lang="en-US" dirty="0"/>
              <a:t>School zones shall be designed for accessibility</a:t>
            </a:r>
          </a:p>
          <a:p>
            <a:pPr lvl="1"/>
            <a:r>
              <a:rPr lang="en-US" dirty="0"/>
              <a:t>Sidewalk ramps, accessible crossing signals, etc.</a:t>
            </a:r>
          </a:p>
        </p:txBody>
      </p:sp>
      <p:sp>
        <p:nvSpPr>
          <p:cNvPr id="4" name="Slide Number Placeholder 3"/>
          <p:cNvSpPr>
            <a:spLocks noGrp="1"/>
          </p:cNvSpPr>
          <p:nvPr>
            <p:ph type="sldNum" sz="quarter" idx="12"/>
          </p:nvPr>
        </p:nvSpPr>
        <p:spPr/>
        <p:txBody>
          <a:bodyPr/>
          <a:lstStyle/>
          <a:p>
            <a:fld id="{588A7B10-5B59-5847-A2D4-DA6B67CC2B64}" type="slidenum">
              <a:rPr lang="en-US" smtClean="0"/>
              <a:t>31</a:t>
            </a:fld>
            <a:endParaRPr lang="en-US"/>
          </a:p>
        </p:txBody>
      </p:sp>
    </p:spTree>
    <p:extLst>
      <p:ext uri="{BB962C8B-B14F-4D97-AF65-F5344CB8AC3E}">
        <p14:creationId xmlns:p14="http://schemas.microsoft.com/office/powerpoint/2010/main" val="6482084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C154C-BE7D-47BA-BBE1-E957CA46E740}"/>
              </a:ext>
            </a:extLst>
          </p:cNvPr>
          <p:cNvSpPr>
            <a:spLocks noGrp="1"/>
          </p:cNvSpPr>
          <p:nvPr>
            <p:ph type="title"/>
          </p:nvPr>
        </p:nvSpPr>
        <p:spPr/>
        <p:txBody>
          <a:bodyPr/>
          <a:lstStyle/>
          <a:p>
            <a:r>
              <a:rPr lang="en-US" dirty="0"/>
              <a:t>School site selection</a:t>
            </a:r>
          </a:p>
        </p:txBody>
      </p:sp>
      <p:sp>
        <p:nvSpPr>
          <p:cNvPr id="4" name="Slide Number Placeholder 3">
            <a:extLst>
              <a:ext uri="{FF2B5EF4-FFF2-40B4-BE49-F238E27FC236}">
                <a16:creationId xmlns:a16="http://schemas.microsoft.com/office/drawing/2014/main" id="{0104ACFF-351B-4A80-AAF9-3ECF9C843A23}"/>
              </a:ext>
            </a:extLst>
          </p:cNvPr>
          <p:cNvSpPr>
            <a:spLocks noGrp="1"/>
          </p:cNvSpPr>
          <p:nvPr>
            <p:ph type="sldNum" sz="quarter" idx="12"/>
          </p:nvPr>
        </p:nvSpPr>
        <p:spPr/>
        <p:txBody>
          <a:bodyPr/>
          <a:lstStyle/>
          <a:p>
            <a:fld id="{588A7B10-5B59-5847-A2D4-DA6B67CC2B64}" type="slidenum">
              <a:rPr lang="en-US" smtClean="0"/>
              <a:t>32</a:t>
            </a:fld>
            <a:endParaRPr lang="en-US"/>
          </a:p>
        </p:txBody>
      </p:sp>
    </p:spTree>
    <p:extLst>
      <p:ext uri="{BB962C8B-B14F-4D97-AF65-F5344CB8AC3E}">
        <p14:creationId xmlns:p14="http://schemas.microsoft.com/office/powerpoint/2010/main" val="3822515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0">
            <a:extLst>
              <a:ext uri="{FF2B5EF4-FFF2-40B4-BE49-F238E27FC236}">
                <a16:creationId xmlns:a16="http://schemas.microsoft.com/office/drawing/2014/main" id="{84C256A1-1C89-42D2-8F3D-6CB693C12F8D}"/>
              </a:ext>
            </a:extLst>
          </p:cNvPr>
          <p:cNvSpPr>
            <a:spLocks noGrp="1" noChangeArrowheads="1"/>
          </p:cNvSpPr>
          <p:nvPr>
            <p:ph type="title"/>
          </p:nvPr>
        </p:nvSpPr>
        <p:spPr/>
        <p:txBody>
          <a:bodyPr/>
          <a:lstStyle/>
          <a:p>
            <a:pPr eaLnBrk="1" hangingPunct="1"/>
            <a:r>
              <a:rPr lang="en-US" altLang="en-US" sz="3600" dirty="0"/>
              <a:t>School Siting Issues: A Generation Ago</a:t>
            </a:r>
          </a:p>
        </p:txBody>
      </p:sp>
      <p:sp>
        <p:nvSpPr>
          <p:cNvPr id="20483" name="Rectangle 32">
            <a:extLst>
              <a:ext uri="{FF2B5EF4-FFF2-40B4-BE49-F238E27FC236}">
                <a16:creationId xmlns:a16="http://schemas.microsoft.com/office/drawing/2014/main" id="{3C77C314-085C-4E7A-A090-33DD69EF3735}"/>
              </a:ext>
            </a:extLst>
          </p:cNvPr>
          <p:cNvSpPr>
            <a:spLocks noGrp="1" noChangeArrowheads="1"/>
          </p:cNvSpPr>
          <p:nvPr>
            <p:ph idx="1"/>
          </p:nvPr>
        </p:nvSpPr>
        <p:spPr>
          <a:xfrm>
            <a:off x="220435" y="1200150"/>
            <a:ext cx="4470437" cy="3600450"/>
          </a:xfrm>
        </p:spPr>
        <p:txBody>
          <a:bodyPr/>
          <a:lstStyle/>
          <a:p>
            <a:pPr eaLnBrk="1" hangingPunct="1">
              <a:defRPr/>
            </a:pPr>
            <a:r>
              <a:rPr lang="en-US" sz="2400" dirty="0"/>
              <a:t>Small (average: 127 students)</a:t>
            </a:r>
          </a:p>
          <a:p>
            <a:pPr eaLnBrk="1" hangingPunct="1">
              <a:defRPr/>
            </a:pPr>
            <a:r>
              <a:rPr lang="en-US" sz="2400" dirty="0"/>
              <a:t>Located in community centers</a:t>
            </a:r>
          </a:p>
          <a:p>
            <a:pPr eaLnBrk="1" hangingPunct="1">
              <a:defRPr/>
            </a:pPr>
            <a:r>
              <a:rPr lang="en-US" sz="2400" dirty="0"/>
              <a:t>48% of kids walked or biked to school</a:t>
            </a:r>
          </a:p>
          <a:p>
            <a:pPr eaLnBrk="1" hangingPunct="1">
              <a:defRPr/>
            </a:pPr>
            <a:endParaRPr lang="en-US" sz="1350" i="1" dirty="0"/>
          </a:p>
        </p:txBody>
      </p:sp>
      <p:pic>
        <p:nvPicPr>
          <p:cNvPr id="39940" name="Picture 5" descr="Man walks down sidewalk with boy to his left and girl to his right ">
            <a:extLst>
              <a:ext uri="{FF2B5EF4-FFF2-40B4-BE49-F238E27FC236}">
                <a16:creationId xmlns:a16="http://schemas.microsoft.com/office/drawing/2014/main" id="{5D1E4067-A35B-4AA1-A75A-20CF269AD02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825" t="1192" r="16190" b="1358"/>
          <a:stretch/>
        </p:blipFill>
        <p:spPr bwMode="auto">
          <a:xfrm>
            <a:off x="4806594" y="1273302"/>
            <a:ext cx="3295377" cy="35272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A88847A-089F-4842-97B9-3A7A3688C99A}"/>
              </a:ext>
            </a:extLst>
          </p:cNvPr>
          <p:cNvSpPr txBox="1"/>
          <p:nvPr/>
        </p:nvSpPr>
        <p:spPr>
          <a:xfrm>
            <a:off x="5946083" y="4773987"/>
            <a:ext cx="2155888" cy="253916"/>
          </a:xfrm>
          <a:prstGeom prst="rect">
            <a:avLst/>
          </a:prstGeom>
          <a:noFill/>
        </p:spPr>
        <p:txBody>
          <a:bodyPr wrap="square" rtlCol="0">
            <a:spAutoFit/>
          </a:bodyPr>
          <a:lstStyle/>
          <a:p>
            <a:pPr algn="r"/>
            <a:r>
              <a:rPr lang="en-US" sz="1050" i="1" dirty="0"/>
              <a:t>Mike </a:t>
            </a:r>
            <a:r>
              <a:rPr lang="en-US" sz="1050" i="1" dirty="0" err="1"/>
              <a:t>Cynecki</a:t>
            </a:r>
            <a:endParaRPr lang="en-US" sz="1050" i="1"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Aerial satellite image of Creekland Middle School in Lawrenceville, GA ">
            <a:extLst>
              <a:ext uri="{FF2B5EF4-FFF2-40B4-BE49-F238E27FC236}">
                <a16:creationId xmlns:a16="http://schemas.microsoft.com/office/drawing/2014/main" id="{B8425101-4A78-4C7B-BA6A-6CDC6D6CFAF0}"/>
              </a:ext>
            </a:extLst>
          </p:cNvPr>
          <p:cNvPicPr>
            <a:picLocks noChangeAspect="1"/>
          </p:cNvPicPr>
          <p:nvPr/>
        </p:nvPicPr>
        <p:blipFill>
          <a:blip r:embed="rId3">
            <a:extLst>
              <a:ext uri="{28A0092B-C50C-407E-A947-70E740481C1C}">
                <a14:useLocalDpi xmlns:a14="http://schemas.microsoft.com/office/drawing/2010/main" val="0"/>
              </a:ext>
            </a:extLst>
          </a:blip>
          <a:srcRect t="21201" r="11877" b="4523"/>
          <a:stretch>
            <a:fillRect/>
          </a:stretch>
        </p:blipFill>
        <p:spPr bwMode="auto">
          <a:xfrm>
            <a:off x="4242815" y="2585534"/>
            <a:ext cx="3891697" cy="22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6">
            <a:extLst>
              <a:ext uri="{FF2B5EF4-FFF2-40B4-BE49-F238E27FC236}">
                <a16:creationId xmlns:a16="http://schemas.microsoft.com/office/drawing/2014/main" id="{1567CF99-A866-4811-B211-51829098F6F4}"/>
              </a:ext>
            </a:extLst>
          </p:cNvPr>
          <p:cNvSpPr>
            <a:spLocks noGrp="1" noChangeArrowheads="1"/>
          </p:cNvSpPr>
          <p:nvPr>
            <p:ph type="title"/>
          </p:nvPr>
        </p:nvSpPr>
        <p:spPr/>
        <p:txBody>
          <a:bodyPr/>
          <a:lstStyle/>
          <a:p>
            <a:pPr eaLnBrk="1" hangingPunct="1"/>
            <a:r>
              <a:rPr lang="en-US" altLang="en-US" dirty="0"/>
              <a:t>School Siting Issues: Today</a:t>
            </a:r>
          </a:p>
        </p:txBody>
      </p:sp>
      <p:sp>
        <p:nvSpPr>
          <p:cNvPr id="41988" name="Rectangle 42">
            <a:extLst>
              <a:ext uri="{FF2B5EF4-FFF2-40B4-BE49-F238E27FC236}">
                <a16:creationId xmlns:a16="http://schemas.microsoft.com/office/drawing/2014/main" id="{7EDCC6F8-95FF-4019-A19B-67338C8B8781}"/>
              </a:ext>
            </a:extLst>
          </p:cNvPr>
          <p:cNvSpPr>
            <a:spLocks noGrp="1" noChangeArrowheads="1"/>
          </p:cNvSpPr>
          <p:nvPr>
            <p:ph idx="1"/>
          </p:nvPr>
        </p:nvSpPr>
        <p:spPr/>
        <p:txBody>
          <a:bodyPr>
            <a:normAutofit/>
          </a:bodyPr>
          <a:lstStyle/>
          <a:p>
            <a:pPr eaLnBrk="1" hangingPunct="1"/>
            <a:r>
              <a:rPr lang="en-US" altLang="en-US" sz="2400" dirty="0"/>
              <a:t>Current average enrollment: 520 students</a:t>
            </a:r>
          </a:p>
          <a:p>
            <a:pPr eaLnBrk="1" hangingPunct="1"/>
            <a:r>
              <a:rPr lang="en-US" altLang="en-US" sz="2400" dirty="0"/>
              <a:t>Mega-schools up to 2,800 students</a:t>
            </a:r>
          </a:p>
          <a:p>
            <a:pPr eaLnBrk="1" hangingPunct="1"/>
            <a:r>
              <a:rPr lang="en-US" altLang="en-US" sz="2400" dirty="0"/>
              <a:t>Schools located on 10 to 30+ acres fringe land</a:t>
            </a:r>
          </a:p>
          <a:p>
            <a:r>
              <a:rPr lang="en-US" altLang="en-US" sz="2400" dirty="0"/>
              <a:t>Lowest-cost construction</a:t>
            </a:r>
            <a:r>
              <a:rPr lang="en-US" altLang="en-US" sz="1800" i="1" dirty="0"/>
              <a:t>	</a:t>
            </a:r>
          </a:p>
          <a:p>
            <a:pPr eaLnBrk="1" hangingPunct="1"/>
            <a:endParaRPr lang="en-US" altLang="en-US" sz="1650" dirty="0"/>
          </a:p>
        </p:txBody>
      </p:sp>
      <p:sp>
        <p:nvSpPr>
          <p:cNvPr id="5" name="TextBox 4">
            <a:extLst>
              <a:ext uri="{FF2B5EF4-FFF2-40B4-BE49-F238E27FC236}">
                <a16:creationId xmlns:a16="http://schemas.microsoft.com/office/drawing/2014/main" id="{0FBCE61A-2BF8-47B9-978D-B53EF7EFD233}"/>
              </a:ext>
            </a:extLst>
          </p:cNvPr>
          <p:cNvSpPr txBox="1"/>
          <p:nvPr/>
        </p:nvSpPr>
        <p:spPr>
          <a:xfrm>
            <a:off x="4306824" y="4800600"/>
            <a:ext cx="3827688" cy="253916"/>
          </a:xfrm>
          <a:prstGeom prst="rect">
            <a:avLst/>
          </a:prstGeom>
          <a:noFill/>
        </p:spPr>
        <p:txBody>
          <a:bodyPr wrap="square" rtlCol="0">
            <a:spAutoFit/>
          </a:bodyPr>
          <a:lstStyle/>
          <a:p>
            <a:pPr algn="r"/>
            <a:r>
              <a:rPr lang="en-US" sz="1050" i="1" dirty="0"/>
              <a:t>Google Imagery, </a:t>
            </a:r>
            <a:r>
              <a:rPr lang="en-US" sz="1050" i="1" dirty="0" err="1"/>
              <a:t>Creekland</a:t>
            </a:r>
            <a:r>
              <a:rPr lang="en-US" sz="1050" i="1" dirty="0"/>
              <a:t> MS in Lawrenceville, GA (2010)</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Trends in Site Selection</a:t>
            </a:r>
          </a:p>
        </p:txBody>
      </p:sp>
      <p:sp>
        <p:nvSpPr>
          <p:cNvPr id="6" name="Content Placeholder 5"/>
          <p:cNvSpPr>
            <a:spLocks noGrp="1"/>
          </p:cNvSpPr>
          <p:nvPr>
            <p:ph idx="1"/>
          </p:nvPr>
        </p:nvSpPr>
        <p:spPr/>
        <p:txBody>
          <a:bodyPr>
            <a:normAutofit lnSpcReduction="10000"/>
          </a:bodyPr>
          <a:lstStyle/>
          <a:p>
            <a:r>
              <a:rPr lang="en-US" dirty="0"/>
              <a:t>Communities have been shifting from small, neighborhood schools to larger schools located in low-density regions with less street connectivity</a:t>
            </a:r>
          </a:p>
          <a:p>
            <a:pPr lvl="1"/>
            <a:r>
              <a:rPr lang="en-US" dirty="0"/>
              <a:t>Driven by 1.) lack of affordable land in developed communities and 2.) demand for larger outdoor facilities </a:t>
            </a:r>
          </a:p>
          <a:p>
            <a:r>
              <a:rPr lang="en-US" dirty="0"/>
              <a:t>Conflict between ‘community school’ advocates and ‘school sprawl’</a:t>
            </a:r>
          </a:p>
          <a:p>
            <a:pPr lvl="1"/>
            <a:r>
              <a:rPr lang="en-US" dirty="0"/>
              <a:t>Diversity goals, facility needs, etc. pose barriers to local school siting</a:t>
            </a:r>
          </a:p>
          <a:p>
            <a:pPr lvl="1"/>
            <a:r>
              <a:rPr lang="en-US" dirty="0"/>
              <a:t>Large, decentralized schools less walkable, less integrated, but more facilities</a:t>
            </a:r>
          </a:p>
        </p:txBody>
      </p:sp>
      <p:sp>
        <p:nvSpPr>
          <p:cNvPr id="4" name="Slide Number Placeholder 3"/>
          <p:cNvSpPr>
            <a:spLocks noGrp="1"/>
          </p:cNvSpPr>
          <p:nvPr>
            <p:ph type="sldNum" sz="quarter" idx="12"/>
          </p:nvPr>
        </p:nvSpPr>
        <p:spPr/>
        <p:txBody>
          <a:bodyPr/>
          <a:lstStyle/>
          <a:p>
            <a:fld id="{588A7B10-5B59-5847-A2D4-DA6B67CC2B64}" type="slidenum">
              <a:rPr lang="en-US" smtClean="0"/>
              <a:t>35</a:t>
            </a:fld>
            <a:endParaRPr lang="en-US"/>
          </a:p>
        </p:txBody>
      </p:sp>
    </p:spTree>
    <p:extLst>
      <p:ext uri="{BB962C8B-B14F-4D97-AF65-F5344CB8AC3E}">
        <p14:creationId xmlns:p14="http://schemas.microsoft.com/office/powerpoint/2010/main" val="1507093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08" y="0"/>
            <a:ext cx="7620000" cy="857250"/>
          </a:xfrm>
        </p:spPr>
        <p:txBody>
          <a:bodyPr/>
          <a:lstStyle/>
          <a:p>
            <a:r>
              <a:rPr lang="en-US" dirty="0"/>
              <a:t>Siting Considerations</a:t>
            </a:r>
          </a:p>
        </p:txBody>
      </p:sp>
      <p:sp>
        <p:nvSpPr>
          <p:cNvPr id="3" name="Content Placeholder 2"/>
          <p:cNvSpPr>
            <a:spLocks noGrp="1"/>
          </p:cNvSpPr>
          <p:nvPr>
            <p:ph idx="1"/>
          </p:nvPr>
        </p:nvSpPr>
        <p:spPr>
          <a:xfrm>
            <a:off x="359508" y="1049274"/>
            <a:ext cx="7620000" cy="3979926"/>
          </a:xfrm>
        </p:spPr>
        <p:txBody>
          <a:bodyPr>
            <a:normAutofit/>
          </a:bodyPr>
          <a:lstStyle/>
          <a:p>
            <a:r>
              <a:rPr lang="en-US" dirty="0"/>
              <a:t>Available land</a:t>
            </a:r>
          </a:p>
          <a:p>
            <a:pPr lvl="1"/>
            <a:r>
              <a:rPr lang="en-US" dirty="0"/>
              <a:t>Facilities such as ballfields, parking, drop-off areas, etc. </a:t>
            </a:r>
          </a:p>
          <a:p>
            <a:pPr lvl="1"/>
            <a:r>
              <a:rPr lang="en-US" dirty="0"/>
              <a:t>Future growth</a:t>
            </a:r>
          </a:p>
          <a:p>
            <a:r>
              <a:rPr lang="en-US" dirty="0"/>
              <a:t>Age of students</a:t>
            </a:r>
          </a:p>
          <a:p>
            <a:pPr lvl="1"/>
            <a:r>
              <a:rPr lang="en-US" dirty="0"/>
              <a:t>As student age (elementary, middle, high) increases, so do space requirements</a:t>
            </a:r>
          </a:p>
          <a:p>
            <a:pPr lvl="1"/>
            <a:r>
              <a:rPr lang="en-US" dirty="0"/>
              <a:t>Often planners attempt to site elementary schools within neighborhoods; high schools rarely so.</a:t>
            </a:r>
          </a:p>
          <a:p>
            <a:pPr lvl="2"/>
            <a:r>
              <a:rPr lang="en-US" dirty="0"/>
              <a:t>Concerns over traffic, NIMBY, etc.</a:t>
            </a:r>
          </a:p>
          <a:p>
            <a:r>
              <a:rPr lang="en-US" dirty="0"/>
              <a:t>Districting and equity</a:t>
            </a:r>
          </a:p>
        </p:txBody>
      </p:sp>
      <p:sp>
        <p:nvSpPr>
          <p:cNvPr id="4" name="Slide Number Placeholder 3"/>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3204986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9508" y="205979"/>
            <a:ext cx="7815228" cy="857250"/>
          </a:xfrm>
        </p:spPr>
        <p:txBody>
          <a:bodyPr/>
          <a:lstStyle/>
          <a:p>
            <a:r>
              <a:rPr lang="en-US" dirty="0"/>
              <a:t>Siting and Active Transportation</a:t>
            </a:r>
          </a:p>
        </p:txBody>
      </p:sp>
      <p:sp>
        <p:nvSpPr>
          <p:cNvPr id="6" name="Content Placeholder 5"/>
          <p:cNvSpPr>
            <a:spLocks noGrp="1"/>
          </p:cNvSpPr>
          <p:nvPr>
            <p:ph idx="1"/>
          </p:nvPr>
        </p:nvSpPr>
        <p:spPr/>
        <p:txBody>
          <a:bodyPr/>
          <a:lstStyle/>
          <a:p>
            <a:r>
              <a:rPr lang="en-US" dirty="0"/>
              <a:t>Distance from school strongly influences likelihood to walk/bike</a:t>
            </a:r>
          </a:p>
          <a:p>
            <a:r>
              <a:rPr lang="en-US" dirty="0"/>
              <a:t>Factors such as population density, tree cover, intersection density positively affect walking/biking rates</a:t>
            </a:r>
          </a:p>
          <a:p>
            <a:pPr lvl="1"/>
            <a:r>
              <a:rPr lang="en-US" dirty="0"/>
              <a:t>Schools sited in low-density fringe areas lead to lower rates of active transportation</a:t>
            </a:r>
          </a:p>
          <a:p>
            <a:r>
              <a:rPr lang="en-US" dirty="0"/>
              <a:t>Lack of pedestrian infrastructure in region reduces likelihood of walking</a:t>
            </a:r>
          </a:p>
          <a:p>
            <a:pPr lvl="1"/>
            <a:r>
              <a:rPr lang="en-US" dirty="0"/>
              <a:t>Problematic in low-density, auto-centric suburban developments</a:t>
            </a:r>
          </a:p>
        </p:txBody>
      </p:sp>
      <p:sp>
        <p:nvSpPr>
          <p:cNvPr id="4" name="Slide Number Placeholder 3"/>
          <p:cNvSpPr>
            <a:spLocks noGrp="1"/>
          </p:cNvSpPr>
          <p:nvPr>
            <p:ph type="sldNum" sz="quarter" idx="12"/>
          </p:nvPr>
        </p:nvSpPr>
        <p:spPr/>
        <p:txBody>
          <a:bodyPr/>
          <a:lstStyle/>
          <a:p>
            <a:fld id="{588A7B10-5B59-5847-A2D4-DA6B67CC2B64}" type="slidenum">
              <a:rPr lang="en-US" smtClean="0"/>
              <a:t>37</a:t>
            </a:fld>
            <a:endParaRPr lang="en-US"/>
          </a:p>
        </p:txBody>
      </p:sp>
    </p:spTree>
    <p:extLst>
      <p:ext uri="{BB962C8B-B14F-4D97-AF65-F5344CB8AC3E}">
        <p14:creationId xmlns:p14="http://schemas.microsoft.com/office/powerpoint/2010/main" val="10370293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Areas for Potential Change</a:t>
            </a:r>
          </a:p>
        </p:txBody>
      </p:sp>
      <p:sp>
        <p:nvSpPr>
          <p:cNvPr id="6" name="Content Placeholder 5"/>
          <p:cNvSpPr>
            <a:spLocks noGrp="1"/>
          </p:cNvSpPr>
          <p:nvPr>
            <p:ph idx="1"/>
          </p:nvPr>
        </p:nvSpPr>
        <p:spPr/>
        <p:txBody>
          <a:bodyPr/>
          <a:lstStyle/>
          <a:p>
            <a:r>
              <a:rPr lang="en-US" dirty="0"/>
              <a:t>Smaller parcel guidelines</a:t>
            </a:r>
          </a:p>
          <a:p>
            <a:pPr lvl="1"/>
            <a:r>
              <a:rPr lang="en-US"/>
              <a:t>Small parcels </a:t>
            </a:r>
            <a:r>
              <a:rPr lang="en-US" dirty="0"/>
              <a:t>= wider range of potential sites in urban/suburban areas</a:t>
            </a:r>
          </a:p>
          <a:p>
            <a:pPr lvl="1"/>
            <a:r>
              <a:rPr lang="en-US" dirty="0"/>
              <a:t>Shared facilities</a:t>
            </a:r>
          </a:p>
          <a:p>
            <a:r>
              <a:rPr lang="en-US" dirty="0"/>
              <a:t>State support</a:t>
            </a:r>
          </a:p>
          <a:p>
            <a:pPr lvl="1"/>
            <a:r>
              <a:rPr lang="en-US" dirty="0"/>
              <a:t>State funding for renovations</a:t>
            </a:r>
          </a:p>
          <a:p>
            <a:r>
              <a:rPr lang="en-US" dirty="0"/>
              <a:t>Consider pedestrian access in new sites</a:t>
            </a:r>
          </a:p>
          <a:p>
            <a:pPr lvl="1"/>
            <a:r>
              <a:rPr lang="en-US" dirty="0"/>
              <a:t>Pedestrian access is not primary in site selection process</a:t>
            </a:r>
          </a:p>
        </p:txBody>
      </p:sp>
      <p:sp>
        <p:nvSpPr>
          <p:cNvPr id="4" name="Slide Number Placeholder 3"/>
          <p:cNvSpPr>
            <a:spLocks noGrp="1"/>
          </p:cNvSpPr>
          <p:nvPr>
            <p:ph type="sldNum" sz="quarter" idx="12"/>
          </p:nvPr>
        </p:nvSpPr>
        <p:spPr/>
        <p:txBody>
          <a:bodyPr/>
          <a:lstStyle/>
          <a:p>
            <a:fld id="{588A7B10-5B59-5847-A2D4-DA6B67CC2B64}" type="slidenum">
              <a:rPr lang="en-US" smtClean="0"/>
              <a:t>38</a:t>
            </a:fld>
            <a:endParaRPr lang="en-US"/>
          </a:p>
        </p:txBody>
      </p:sp>
    </p:spTree>
    <p:extLst>
      <p:ext uri="{BB962C8B-B14F-4D97-AF65-F5344CB8AC3E}">
        <p14:creationId xmlns:p14="http://schemas.microsoft.com/office/powerpoint/2010/main" val="2009217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E9592-242F-4521-96F8-CC5E29B12265}"/>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CB713BD1-0DFD-454E-A0D0-0FB51D5741A3}"/>
              </a:ext>
            </a:extLst>
          </p:cNvPr>
          <p:cNvSpPr>
            <a:spLocks noGrp="1"/>
          </p:cNvSpPr>
          <p:nvPr>
            <p:ph idx="1"/>
          </p:nvPr>
        </p:nvSpPr>
        <p:spPr/>
        <p:txBody>
          <a:bodyPr>
            <a:normAutofit lnSpcReduction="10000"/>
          </a:bodyPr>
          <a:lstStyle/>
          <a:p>
            <a:r>
              <a:rPr lang="en-US" sz="2400" dirty="0"/>
              <a:t>Children in low-income communities are more likely to walk to school; those communities are also less likely to have sidewalks</a:t>
            </a:r>
          </a:p>
          <a:p>
            <a:r>
              <a:rPr lang="en-US" sz="2400" dirty="0"/>
              <a:t>Designers should consider vehicle speeds, intersection geometry, crossing treatments, and pedestrian and bicycle facilities along key routes to school</a:t>
            </a:r>
          </a:p>
          <a:p>
            <a:r>
              <a:rPr lang="en-US" sz="2400" dirty="0"/>
              <a:t>Safe Routes to School programs have numerous community benefits and have been shown to increase walking and bicycling </a:t>
            </a:r>
            <a:r>
              <a:rPr lang="en-US" sz="2400"/>
              <a:t>to school</a:t>
            </a:r>
            <a:endParaRPr lang="en-US" dirty="0"/>
          </a:p>
        </p:txBody>
      </p:sp>
      <p:sp>
        <p:nvSpPr>
          <p:cNvPr id="4" name="Slide Number Placeholder 3">
            <a:extLst>
              <a:ext uri="{FF2B5EF4-FFF2-40B4-BE49-F238E27FC236}">
                <a16:creationId xmlns:a16="http://schemas.microsoft.com/office/drawing/2014/main" id="{071952E3-6EB1-4819-A6BF-BBCA188442D2}"/>
              </a:ext>
            </a:extLst>
          </p:cNvPr>
          <p:cNvSpPr>
            <a:spLocks noGrp="1"/>
          </p:cNvSpPr>
          <p:nvPr>
            <p:ph type="sldNum" sz="quarter" idx="12"/>
          </p:nvPr>
        </p:nvSpPr>
        <p:spPr/>
        <p:txBody>
          <a:bodyPr/>
          <a:lstStyle/>
          <a:p>
            <a:fld id="{588A7B10-5B59-5847-A2D4-DA6B67CC2B64}" type="slidenum">
              <a:rPr lang="en-US" smtClean="0"/>
              <a:t>39</a:t>
            </a:fld>
            <a:endParaRPr lang="en-US"/>
          </a:p>
        </p:txBody>
      </p:sp>
    </p:spTree>
    <p:extLst>
      <p:ext uri="{BB962C8B-B14F-4D97-AF65-F5344CB8AC3E}">
        <p14:creationId xmlns:p14="http://schemas.microsoft.com/office/powerpoint/2010/main" val="358355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Fewer Kids Walking or Biking</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152144"/>
            <a:ext cx="3924168" cy="3442716"/>
          </a:xfrm>
        </p:spPr>
        <p:txBody>
          <a:bodyPr/>
          <a:lstStyle/>
          <a:p>
            <a:pPr marL="114300" indent="0">
              <a:buNone/>
            </a:pPr>
            <a:r>
              <a:rPr lang="en-US" altLang="en-US" dirty="0"/>
              <a:t>For K-8 students</a:t>
            </a:r>
          </a:p>
          <a:p>
            <a:r>
              <a:rPr lang="en-US" altLang="en-US" dirty="0"/>
              <a:t>1969</a:t>
            </a:r>
          </a:p>
          <a:p>
            <a:pPr lvl="1"/>
            <a:r>
              <a:rPr lang="en-US" altLang="en-US" dirty="0"/>
              <a:t>48% walk/bike</a:t>
            </a:r>
          </a:p>
          <a:p>
            <a:pPr lvl="1"/>
            <a:r>
              <a:rPr lang="en-US" altLang="en-US" dirty="0"/>
              <a:t>12% driven</a:t>
            </a:r>
          </a:p>
          <a:p>
            <a:r>
              <a:rPr lang="en-US" altLang="en-US" dirty="0"/>
              <a:t>2017</a:t>
            </a:r>
          </a:p>
          <a:p>
            <a:pPr lvl="1"/>
            <a:r>
              <a:rPr lang="en-US" altLang="en-US" dirty="0"/>
              <a:t>10.4% walk/bike</a:t>
            </a:r>
          </a:p>
          <a:p>
            <a:pPr lvl="1"/>
            <a:r>
              <a:rPr lang="en-US" altLang="en-US" dirty="0"/>
              <a:t>54.2% driven</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4</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5049409" y="4108035"/>
            <a:ext cx="3135312" cy="261610"/>
          </a:xfrm>
          <a:prstGeom prst="rect">
            <a:avLst/>
          </a:prstGeom>
          <a:noFill/>
        </p:spPr>
        <p:txBody>
          <a:bodyPr wrap="square" rtlCol="0">
            <a:spAutoFit/>
          </a:bodyPr>
          <a:lstStyle/>
          <a:p>
            <a:pPr algn="r"/>
            <a:r>
              <a:rPr lang="en-US" sz="1050" i="1" dirty="0"/>
              <a:t>Mike </a:t>
            </a:r>
            <a:r>
              <a:rPr lang="en-US" sz="1050" i="1" dirty="0" err="1"/>
              <a:t>Cynecki</a:t>
            </a:r>
            <a:endParaRPr lang="en-US" sz="1050" i="1" dirty="0"/>
          </a:p>
        </p:txBody>
      </p:sp>
      <p:pic>
        <p:nvPicPr>
          <p:cNvPr id="7" name="Picture 6" descr="Woman unloads items from a car for a child in a crowded parking lot while other children walk through the parking lot ">
            <a:extLst>
              <a:ext uri="{FF2B5EF4-FFF2-40B4-BE49-F238E27FC236}">
                <a16:creationId xmlns:a16="http://schemas.microsoft.com/office/drawing/2014/main" id="{1570B517-A3DC-4D98-962B-D9B6EA00E9EE}"/>
              </a:ext>
            </a:extLst>
          </p:cNvPr>
          <p:cNvPicPr>
            <a:picLocks noChangeAspect="1" noChangeArrowheads="1"/>
          </p:cNvPicPr>
          <p:nvPr/>
        </p:nvPicPr>
        <p:blipFill>
          <a:blip r:embed="rId3"/>
          <a:srcRect/>
          <a:stretch/>
        </p:blipFill>
        <p:spPr bwMode="auto">
          <a:xfrm>
            <a:off x="3612721" y="1400932"/>
            <a:ext cx="45720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971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a:t>Means of Travel To School (2017)</a:t>
            </a:r>
          </a:p>
        </p:txBody>
      </p:sp>
      <p:sp>
        <p:nvSpPr>
          <p:cNvPr id="4" name="Slide Number Placeholder 3"/>
          <p:cNvSpPr>
            <a:spLocks noGrp="1"/>
          </p:cNvSpPr>
          <p:nvPr>
            <p:ph type="sldNum" sz="quarter" idx="12"/>
          </p:nvPr>
        </p:nvSpPr>
        <p:spPr/>
        <p:txBody>
          <a:bodyPr/>
          <a:lstStyle/>
          <a:p>
            <a:fld id="{588A7B10-5B59-5847-A2D4-DA6B67CC2B64}" type="slidenum">
              <a:rPr lang="en-US" smtClean="0"/>
              <a:t>5</a:t>
            </a:fld>
            <a:endParaRPr lang="en-US"/>
          </a:p>
        </p:txBody>
      </p:sp>
      <p:pic>
        <p:nvPicPr>
          <p:cNvPr id="5" name="Content Placeholder 4" descr="Pie chart. Shows the means of travel to school in 2017. Private vehicle was 54.2 percent, School bus was 33.2 percent, transit/other was 2.2 percent, and walk/bike was 10.4 percent ">
            <a:extLst>
              <a:ext uri="{FF2B5EF4-FFF2-40B4-BE49-F238E27FC236}">
                <a16:creationId xmlns:a16="http://schemas.microsoft.com/office/drawing/2014/main" id="{656CDA4E-B273-4697-8FA4-9D8140E7B6F1}"/>
              </a:ext>
            </a:extLst>
          </p:cNvPr>
          <p:cNvPicPr>
            <a:picLocks noGrp="1" noChangeAspect="1"/>
          </p:cNvPicPr>
          <p:nvPr>
            <p:ph idx="1"/>
          </p:nvPr>
        </p:nvPicPr>
        <p:blipFill>
          <a:blip r:embed="rId3"/>
          <a:stretch>
            <a:fillRect/>
          </a:stretch>
        </p:blipFill>
        <p:spPr>
          <a:xfrm>
            <a:off x="1248503" y="1063229"/>
            <a:ext cx="5903411" cy="3608936"/>
          </a:xfrm>
          <a:prstGeom prst="rect">
            <a:avLst/>
          </a:prstGeom>
        </p:spPr>
      </p:pic>
      <p:sp>
        <p:nvSpPr>
          <p:cNvPr id="10" name="TextBox 9">
            <a:extLst>
              <a:ext uri="{FF2B5EF4-FFF2-40B4-BE49-F238E27FC236}">
                <a16:creationId xmlns:a16="http://schemas.microsoft.com/office/drawing/2014/main" id="{F16FC46E-2ED6-4053-AE54-CBC0017D5662}"/>
              </a:ext>
            </a:extLst>
          </p:cNvPr>
          <p:cNvSpPr txBox="1"/>
          <p:nvPr/>
        </p:nvSpPr>
        <p:spPr>
          <a:xfrm>
            <a:off x="4844196" y="4675911"/>
            <a:ext cx="3135312" cy="261610"/>
          </a:xfrm>
          <a:prstGeom prst="rect">
            <a:avLst/>
          </a:prstGeom>
          <a:noFill/>
        </p:spPr>
        <p:txBody>
          <a:bodyPr wrap="square" rtlCol="0">
            <a:spAutoFit/>
          </a:bodyPr>
          <a:lstStyle/>
          <a:p>
            <a:pPr algn="r"/>
            <a:r>
              <a:rPr lang="en-US" sz="1050" i="1" dirty="0"/>
              <a:t>Source: FHWA using 2017 NHTS data</a:t>
            </a:r>
          </a:p>
        </p:txBody>
      </p:sp>
    </p:spTree>
    <p:extLst>
      <p:ext uri="{BB962C8B-B14F-4D97-AF65-F5344CB8AC3E}">
        <p14:creationId xmlns:p14="http://schemas.microsoft.com/office/powerpoint/2010/main" val="358998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Parents Driving</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152144"/>
            <a:ext cx="3348396" cy="3442716"/>
          </a:xfrm>
        </p:spPr>
        <p:txBody>
          <a:bodyPr/>
          <a:lstStyle/>
          <a:p>
            <a:r>
              <a:rPr lang="en-US" altLang="en-US" dirty="0"/>
              <a:t>School travel by private vehicle accounts for 10-14% of morning rush hour traffic</a:t>
            </a:r>
          </a:p>
          <a:p>
            <a:pPr marL="114300" indent="0">
              <a:buNone/>
            </a:pPr>
            <a:r>
              <a:rPr lang="en-US" sz="1400" dirty="0"/>
              <a:t>	</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6</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5049409" y="4108035"/>
            <a:ext cx="3135312" cy="261610"/>
          </a:xfrm>
          <a:prstGeom prst="rect">
            <a:avLst/>
          </a:prstGeom>
          <a:noFill/>
        </p:spPr>
        <p:txBody>
          <a:bodyPr wrap="square" rtlCol="0">
            <a:spAutoFit/>
          </a:bodyPr>
          <a:lstStyle/>
          <a:p>
            <a:pPr algn="r"/>
            <a:r>
              <a:rPr lang="en-US" sz="1050" i="1" dirty="0"/>
              <a:t>Joel Cranford</a:t>
            </a:r>
          </a:p>
        </p:txBody>
      </p:sp>
      <p:pic>
        <p:nvPicPr>
          <p:cNvPr id="9" name="Picture 2" descr="Traffic congestion right outside of a school where people are coming to drop off their children ">
            <a:extLst>
              <a:ext uri="{FF2B5EF4-FFF2-40B4-BE49-F238E27FC236}">
                <a16:creationId xmlns:a16="http://schemas.microsoft.com/office/drawing/2014/main" id="{9438C921-C2B0-440C-A3BE-CB3880B64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0000" r="3000"/>
          <a:stretch>
            <a:fillRect/>
          </a:stretch>
        </p:blipFill>
        <p:spPr>
          <a:xfrm>
            <a:off x="3707904" y="1252048"/>
            <a:ext cx="4476817" cy="2892383"/>
          </a:xfrm>
          <a:prstGeom prst="rect">
            <a:avLst/>
          </a:prstGeom>
        </p:spPr>
      </p:pic>
    </p:spTree>
    <p:extLst>
      <p:ext uri="{BB962C8B-B14F-4D97-AF65-F5344CB8AC3E}">
        <p14:creationId xmlns:p14="http://schemas.microsoft.com/office/powerpoint/2010/main" val="935538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Is Distance the Problem…</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152144"/>
            <a:ext cx="4505100" cy="3991356"/>
          </a:xfrm>
        </p:spPr>
        <p:txBody>
          <a:bodyPr>
            <a:normAutofit fontScale="92500" lnSpcReduction="20000"/>
          </a:bodyPr>
          <a:lstStyle/>
          <a:p>
            <a:r>
              <a:rPr lang="en-US" altLang="en-US" dirty="0"/>
              <a:t>Students living within one mile or less who walk or bike to school</a:t>
            </a:r>
          </a:p>
          <a:p>
            <a:pPr lvl="1"/>
            <a:r>
              <a:rPr lang="en-US" altLang="en-US" dirty="0"/>
              <a:t>1969: </a:t>
            </a:r>
            <a:r>
              <a:rPr lang="en-US" altLang="en-US" dirty="0">
                <a:solidFill>
                  <a:schemeClr val="tx2"/>
                </a:solidFill>
              </a:rPr>
              <a:t>89%</a:t>
            </a:r>
          </a:p>
          <a:p>
            <a:pPr lvl="1"/>
            <a:r>
              <a:rPr lang="en-US" altLang="en-US" dirty="0"/>
              <a:t>2009: </a:t>
            </a:r>
            <a:r>
              <a:rPr lang="en-US" altLang="en-US" dirty="0">
                <a:solidFill>
                  <a:schemeClr val="tx2"/>
                </a:solidFill>
              </a:rPr>
              <a:t>35%</a:t>
            </a:r>
          </a:p>
          <a:p>
            <a:r>
              <a:rPr lang="en-US" altLang="en-US" dirty="0"/>
              <a:t>Students will walk farther than the assumed half-mile, often up to 1.5 miles</a:t>
            </a:r>
          </a:p>
          <a:p>
            <a:r>
              <a:rPr lang="en-US" altLang="en-US" dirty="0"/>
              <a:t>Still, #1 reason cited by parents for children not walking</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7</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5049409" y="3937235"/>
            <a:ext cx="3135312" cy="261610"/>
          </a:xfrm>
          <a:prstGeom prst="rect">
            <a:avLst/>
          </a:prstGeom>
          <a:noFill/>
        </p:spPr>
        <p:txBody>
          <a:bodyPr wrap="square" rtlCol="0">
            <a:spAutoFit/>
          </a:bodyPr>
          <a:lstStyle/>
          <a:p>
            <a:pPr algn="r"/>
            <a:r>
              <a:rPr lang="en-US" sz="1050" i="1" dirty="0">
                <a:solidFill>
                  <a:schemeClr val="accent2"/>
                </a:solidFill>
              </a:rPr>
              <a:t> </a:t>
            </a:r>
            <a:r>
              <a:rPr lang="en-US" sz="1050" i="1" dirty="0"/>
              <a:t>Dan Burden</a:t>
            </a:r>
          </a:p>
        </p:txBody>
      </p:sp>
      <p:pic>
        <p:nvPicPr>
          <p:cNvPr id="4" name="Picture 3" descr="Young students sit outside waiting to be picked up. Multiple cars are lined up and faculty is helping open doors. ">
            <a:extLst>
              <a:ext uri="{FF2B5EF4-FFF2-40B4-BE49-F238E27FC236}">
                <a16:creationId xmlns:a16="http://schemas.microsoft.com/office/drawing/2014/main" id="{2F1B1EFE-98E5-4979-B359-4C21FA7F2A39}"/>
              </a:ext>
            </a:extLst>
          </p:cNvPr>
          <p:cNvPicPr>
            <a:picLocks noChangeAspect="1"/>
          </p:cNvPicPr>
          <p:nvPr/>
        </p:nvPicPr>
        <p:blipFill>
          <a:blip r:embed="rId3"/>
          <a:srcRect/>
          <a:stretch/>
        </p:blipFill>
        <p:spPr>
          <a:xfrm>
            <a:off x="5049409" y="1154967"/>
            <a:ext cx="3135312" cy="2779445"/>
          </a:xfrm>
          <a:prstGeom prst="rect">
            <a:avLst/>
          </a:prstGeom>
        </p:spPr>
      </p:pic>
    </p:spTree>
    <p:extLst>
      <p:ext uri="{BB962C8B-B14F-4D97-AF65-F5344CB8AC3E}">
        <p14:creationId xmlns:p14="http://schemas.microsoft.com/office/powerpoint/2010/main" val="1456672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How Did We Get Here?</a:t>
            </a:r>
          </a:p>
        </p:txBody>
      </p:sp>
      <p:sp>
        <p:nvSpPr>
          <p:cNvPr id="7" name="Content Placeholder 6"/>
          <p:cNvSpPr>
            <a:spLocks noGrp="1"/>
          </p:cNvSpPr>
          <p:nvPr>
            <p:ph idx="1"/>
          </p:nvPr>
        </p:nvSpPr>
        <p:spPr>
          <a:xfrm>
            <a:off x="222349" y="1200150"/>
            <a:ext cx="4605683" cy="3810762"/>
          </a:xfrm>
        </p:spPr>
        <p:txBody>
          <a:bodyPr>
            <a:normAutofit lnSpcReduction="10000"/>
          </a:bodyPr>
          <a:lstStyle/>
          <a:p>
            <a:r>
              <a:rPr lang="en-US" dirty="0"/>
              <a:t>School siting issues: increasingly sited in low-density urban fringes </a:t>
            </a:r>
          </a:p>
          <a:p>
            <a:pPr lvl="1"/>
            <a:r>
              <a:rPr lang="en-US" dirty="0"/>
              <a:t>Further from residential areas</a:t>
            </a:r>
          </a:p>
          <a:p>
            <a:pPr lvl="1"/>
            <a:r>
              <a:rPr lang="en-US" dirty="0"/>
              <a:t>Fewer connecting streets</a:t>
            </a:r>
          </a:p>
          <a:p>
            <a:r>
              <a:rPr lang="en-US" dirty="0"/>
              <a:t>Individual barriers: parents’ perceptions of traffic, adverse weather, crime…</a:t>
            </a:r>
          </a:p>
          <a:p>
            <a:r>
              <a:rPr lang="en-US" dirty="0"/>
              <a:t>Changing urban form</a:t>
            </a:r>
          </a:p>
          <a:p>
            <a:pPr lvl="1"/>
            <a:r>
              <a:rPr lang="en-US" dirty="0"/>
              <a:t>Low intersection density in newer developments = less walkable</a:t>
            </a:r>
          </a:p>
          <a:p>
            <a:r>
              <a:rPr lang="en-US" dirty="0"/>
              <a:t>Community issues</a:t>
            </a:r>
          </a:p>
        </p:txBody>
      </p:sp>
      <p:sp>
        <p:nvSpPr>
          <p:cNvPr id="5" name="Slide Number Placeholder 4"/>
          <p:cNvSpPr>
            <a:spLocks noGrp="1"/>
          </p:cNvSpPr>
          <p:nvPr>
            <p:ph type="sldNum" sz="quarter" idx="12"/>
          </p:nvPr>
        </p:nvSpPr>
        <p:spPr/>
        <p:txBody>
          <a:bodyPr/>
          <a:lstStyle/>
          <a:p>
            <a:fld id="{588A7B10-5B59-5847-A2D4-DA6B67CC2B64}" type="slidenum">
              <a:rPr lang="en-US" smtClean="0"/>
              <a:t>8</a:t>
            </a:fld>
            <a:endParaRPr lang="en-US"/>
          </a:p>
        </p:txBody>
      </p:sp>
      <p:pic>
        <p:nvPicPr>
          <p:cNvPr id="8" name="Picture 14" descr="Woman and children in front of a school bus wait to cross a road full of automobile traffic ">
            <a:extLst>
              <a:ext uri="{FF2B5EF4-FFF2-40B4-BE49-F238E27FC236}">
                <a16:creationId xmlns:a16="http://schemas.microsoft.com/office/drawing/2014/main" id="{F25EB4C1-0705-4063-B560-C7769B9088A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501" t="15196" r="16595"/>
          <a:stretch/>
        </p:blipFill>
        <p:spPr>
          <a:xfrm>
            <a:off x="4754880" y="1200150"/>
            <a:ext cx="3502152" cy="2762695"/>
          </a:xfrm>
          <a:prstGeom prst="rect">
            <a:avLst/>
          </a:prstGeom>
        </p:spPr>
      </p:pic>
      <p:sp>
        <p:nvSpPr>
          <p:cNvPr id="9" name="TextBox 8">
            <a:extLst>
              <a:ext uri="{FF2B5EF4-FFF2-40B4-BE49-F238E27FC236}">
                <a16:creationId xmlns:a16="http://schemas.microsoft.com/office/drawing/2014/main" id="{9AAE76C2-25B7-4491-A682-7E618F6C8E49}"/>
              </a:ext>
            </a:extLst>
          </p:cNvPr>
          <p:cNvSpPr txBox="1"/>
          <p:nvPr/>
        </p:nvSpPr>
        <p:spPr>
          <a:xfrm>
            <a:off x="5210252" y="3962845"/>
            <a:ext cx="3135312" cy="261610"/>
          </a:xfrm>
          <a:prstGeom prst="rect">
            <a:avLst/>
          </a:prstGeom>
          <a:noFill/>
        </p:spPr>
        <p:txBody>
          <a:bodyPr wrap="square" rtlCol="0">
            <a:spAutoFit/>
          </a:bodyPr>
          <a:lstStyle/>
          <a:p>
            <a:pPr algn="r"/>
            <a:r>
              <a:rPr lang="en-US" sz="1050" i="1" dirty="0"/>
              <a:t>Mark Fenton</a:t>
            </a:r>
          </a:p>
        </p:txBody>
      </p:sp>
    </p:spTree>
    <p:extLst>
      <p:ext uri="{BB962C8B-B14F-4D97-AF65-F5344CB8AC3E}">
        <p14:creationId xmlns:p14="http://schemas.microsoft.com/office/powerpoint/2010/main" val="3007365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Safe Routes to School</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14323656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1535</TotalTime>
  <Words>5612</Words>
  <Application>Microsoft Office PowerPoint</Application>
  <PresentationFormat>On-screen Show (16:9)</PresentationFormat>
  <Paragraphs>421</Paragraphs>
  <Slides>39</Slides>
  <Notes>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Franklin Gothic Medium</vt:lpstr>
      <vt:lpstr>HSRC_FHWA_16x9</vt:lpstr>
      <vt:lpstr>School Travel</vt:lpstr>
      <vt:lpstr>Module Outline</vt:lpstr>
      <vt:lpstr>School Travel Patterns</vt:lpstr>
      <vt:lpstr>Fewer Kids Walking or Biking</vt:lpstr>
      <vt:lpstr>Means of Travel To School (2017)</vt:lpstr>
      <vt:lpstr>Parents Driving</vt:lpstr>
      <vt:lpstr>Is Distance the Problem…</vt:lpstr>
      <vt:lpstr>How Did We Get Here?</vt:lpstr>
      <vt:lpstr>Safe Routes to School</vt:lpstr>
      <vt:lpstr>SRTS Programs</vt:lpstr>
      <vt:lpstr>Benefits of SRTS Programs</vt:lpstr>
      <vt:lpstr>Other Benefits of SRTS Programs</vt:lpstr>
      <vt:lpstr>The Es: Education</vt:lpstr>
      <vt:lpstr>The Es: Encouragement</vt:lpstr>
      <vt:lpstr>The Es: Engineering</vt:lpstr>
      <vt:lpstr>The Es: Enforcement</vt:lpstr>
      <vt:lpstr>The Es: Evaluation</vt:lpstr>
      <vt:lpstr>The Es: Equity</vt:lpstr>
      <vt:lpstr>The Es: Equity</vt:lpstr>
      <vt:lpstr>SRTS Example – Fort Collins</vt:lpstr>
      <vt:lpstr>International Education Examples</vt:lpstr>
      <vt:lpstr>Research Shows Programs Work</vt:lpstr>
      <vt:lpstr>SRTS History</vt:lpstr>
      <vt:lpstr>School zone design</vt:lpstr>
      <vt:lpstr>Design Principles Near Schools</vt:lpstr>
      <vt:lpstr>PowerPoint Presentation</vt:lpstr>
      <vt:lpstr>Managing Speed</vt:lpstr>
      <vt:lpstr>Examples of Traffic Calming Measures</vt:lpstr>
      <vt:lpstr>Signage and Warnings</vt:lpstr>
      <vt:lpstr>Signage and Warnings</vt:lpstr>
      <vt:lpstr>Design for Children</vt:lpstr>
      <vt:lpstr>School site selection</vt:lpstr>
      <vt:lpstr>School Siting Issues: A Generation Ago</vt:lpstr>
      <vt:lpstr>School Siting Issues: Today</vt:lpstr>
      <vt:lpstr>Trends in Site Selection</vt:lpstr>
      <vt:lpstr>Siting Considerations</vt:lpstr>
      <vt:lpstr>Siting and Active Transportation</vt:lpstr>
      <vt:lpstr>Areas for Potential Change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110</cp:revision>
  <dcterms:created xsi:type="dcterms:W3CDTF">2019-02-14T20:40:13Z</dcterms:created>
  <dcterms:modified xsi:type="dcterms:W3CDTF">2019-10-02T17:24:55Z</dcterms:modified>
</cp:coreProperties>
</file>